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61" r:id="rId7"/>
    <p:sldId id="259" r:id="rId8"/>
    <p:sldId id="260" r:id="rId9"/>
    <p:sldId id="266" r:id="rId10"/>
    <p:sldId id="262" r:id="rId11"/>
    <p:sldId id="263" r:id="rId12"/>
    <p:sldId id="264" r:id="rId13"/>
    <p:sldId id="265" r:id="rId14"/>
    <p:sldId id="267" r:id="rId15"/>
    <p:sldId id="268" r:id="rId16"/>
    <p:sldId id="269" r:id="rId17"/>
    <p:sldId id="270" r:id="rId18"/>
    <p:sldId id="271" r:id="rId19"/>
    <p:sldId id="272" r:id="rId20"/>
    <p:sldId id="275" r:id="rId21"/>
    <p:sldId id="274" r:id="rId22"/>
    <p:sldId id="276" r:id="rId23"/>
    <p:sldId id="277" r:id="rId24"/>
    <p:sldId id="279" r:id="rId25"/>
    <p:sldId id="278" r:id="rId26"/>
    <p:sldId id="280" r:id="rId27"/>
    <p:sldId id="281" r:id="rId28"/>
    <p:sldId id="284" r:id="rId29"/>
    <p:sldId id="283" r:id="rId30"/>
    <p:sldId id="285" r:id="rId31"/>
    <p:sldId id="286" r:id="rId32"/>
    <p:sldId id="289" r:id="rId33"/>
    <p:sldId id="288" r:id="rId34"/>
    <p:sldId id="290" r:id="rId35"/>
    <p:sldId id="291" r:id="rId36"/>
    <p:sldId id="294" r:id="rId37"/>
    <p:sldId id="293" r:id="rId38"/>
    <p:sldId id="295" r:id="rId39"/>
    <p:sldId id="296" r:id="rId40"/>
    <p:sldId id="299" r:id="rId41"/>
    <p:sldId id="298" r:id="rId42"/>
    <p:sldId id="300" r:id="rId43"/>
    <p:sldId id="301" r:id="rId44"/>
    <p:sldId id="304" r:id="rId45"/>
    <p:sldId id="303" r:id="rId46"/>
    <p:sldId id="305" r:id="rId47"/>
    <p:sldId id="306" r:id="rId48"/>
    <p:sldId id="309" r:id="rId49"/>
    <p:sldId id="308" r:id="rId50"/>
    <p:sldId id="310" r:id="rId51"/>
    <p:sldId id="314" r:id="rId52"/>
    <p:sldId id="315" r:id="rId53"/>
    <p:sldId id="313" r:id="rId54"/>
    <p:sldId id="316" r:id="rId55"/>
    <p:sldId id="317" r:id="rId56"/>
    <p:sldId id="318" r:id="rId57"/>
    <p:sldId id="319" r:id="rId58"/>
    <p:sldId id="320" r:id="rId59"/>
    <p:sldId id="321" r:id="rId60"/>
    <p:sldId id="324" r:id="rId61"/>
    <p:sldId id="323" r:id="rId62"/>
    <p:sldId id="325" r:id="rId63"/>
    <p:sldId id="326" r:id="rId64"/>
    <p:sldId id="329" r:id="rId65"/>
    <p:sldId id="328" r:id="rId66"/>
    <p:sldId id="330" r:id="rId67"/>
    <p:sldId id="331" r:id="rId68"/>
    <p:sldId id="332" r:id="rId69"/>
    <p:sldId id="333" r:id="rId70"/>
    <p:sldId id="334" r:id="rId71"/>
    <p:sldId id="335" r:id="rId72"/>
    <p:sldId id="338" r:id="rId73"/>
    <p:sldId id="337" r:id="rId74"/>
    <p:sldId id="339" r:id="rId75"/>
    <p:sldId id="340" r:id="rId76"/>
    <p:sldId id="343" r:id="rId77"/>
    <p:sldId id="342" r:id="rId78"/>
    <p:sldId id="344" r:id="rId79"/>
    <p:sldId id="345" r:id="rId80"/>
    <p:sldId id="348" r:id="rId81"/>
    <p:sldId id="347" r:id="rId82"/>
    <p:sldId id="349" r:id="rId83"/>
    <p:sldId id="350" r:id="rId84"/>
    <p:sldId id="353" r:id="rId85"/>
    <p:sldId id="352" r:id="rId8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1414"/>
    <a:srgbClr val="990033"/>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94" autoAdjust="0"/>
  </p:normalViewPr>
  <p:slideViewPr>
    <p:cSldViewPr>
      <p:cViewPr varScale="1">
        <p:scale>
          <a:sx n="75" d="100"/>
          <a:sy n="75" d="100"/>
        </p:scale>
        <p:origin x="972" y="4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07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29/11/2020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302334-7E8B-4320-A1E2-4B05AC15A670}" type="datetimeFigureOut">
              <a:rPr lang="fr-FR" smtClean="0"/>
              <a:pPr/>
              <a:t>29/11/2020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8582E2-60D7-40E7-AECB-CED9E7320F8D}"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youtube.com/watch?v=ww6QJNiOn4c"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youtube.com/watch?v=KE6QEMGPI7w" TargetMode="Externa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9" name="Picture 115" descr="C:\Users\Tom\AppData\Local\Microsoft\Windows\Temporary Internet Files\Content.IE5\CVCJG8ZL\MPj044033200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rot="21425888">
            <a:off x="1447822" y="4216258"/>
            <a:ext cx="2699828" cy="1813502"/>
          </a:xfrm>
        </p:spPr>
        <p:txBody>
          <a:bodyPr>
            <a:normAutofit fontScale="90000"/>
          </a:bodyPr>
          <a:lstStyle/>
          <a:p>
            <a:r>
              <a:rPr lang="fr-FR" dirty="0">
                <a:solidFill>
                  <a:srgbClr val="861414"/>
                </a:solidFill>
              </a:rPr>
              <a:t>Les verriers de Noël</a:t>
            </a:r>
            <a:br>
              <a:rPr lang="fr-FR" dirty="0">
                <a:solidFill>
                  <a:srgbClr val="861414"/>
                </a:solidFill>
              </a:rPr>
            </a:br>
            <a:r>
              <a:rPr lang="fr-FR" sz="3100" dirty="0">
                <a:solidFill>
                  <a:srgbClr val="861414"/>
                </a:solidFill>
              </a:rPr>
              <a:t>Fabian Grégoire</a:t>
            </a:r>
            <a:br>
              <a:rPr lang="fr-FR" sz="3100" dirty="0">
                <a:solidFill>
                  <a:srgbClr val="861414"/>
                </a:solidFill>
              </a:rPr>
            </a:br>
            <a:r>
              <a:rPr lang="fr-FR" sz="2000" dirty="0">
                <a:solidFill>
                  <a:schemeClr val="accent2">
                    <a:lumMod val="75000"/>
                  </a:schemeClr>
                </a:solidFill>
              </a:rPr>
              <a:t>© L’école des Loisirs, collection Archimède, 2012</a:t>
            </a:r>
            <a:endParaRPr lang="fr-FR" dirty="0">
              <a:solidFill>
                <a:schemeClr val="accent2">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lnSpcReduction="10000"/>
          </a:bodyPr>
          <a:lstStyle/>
          <a:p>
            <a:r>
              <a:rPr lang="fr-FR" dirty="0">
                <a:solidFill>
                  <a:srgbClr val="861414"/>
                </a:solidFill>
              </a:rPr>
              <a:t>Récompense 2</a:t>
            </a:r>
          </a:p>
          <a:p>
            <a:pPr marL="0" indent="0">
              <a:buNone/>
            </a:pPr>
            <a:r>
              <a:rPr lang="fr-FR" dirty="0"/>
              <a:t>                  			    Le souffleur de verre</a:t>
            </a:r>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r>
              <a:rPr lang="fr-FR" dirty="0"/>
              <a:t>  Le verre soufflé</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85FF48E8-B741-41A3-B5CC-2E1F4215CF7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1560" y="3268241"/>
            <a:ext cx="2843808" cy="1895872"/>
          </a:xfrm>
          <a:prstGeom prst="rect">
            <a:avLst/>
          </a:prstGeom>
        </p:spPr>
      </p:pic>
      <p:pic>
        <p:nvPicPr>
          <p:cNvPr id="5" name="Image 4">
            <a:extLst>
              <a:ext uri="{FF2B5EF4-FFF2-40B4-BE49-F238E27FC236}">
                <a16:creationId xmlns:a16="http://schemas.microsoft.com/office/drawing/2014/main" id="{B21DECD0-1110-4233-B1C1-D30FF8AB508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48064" y="2669779"/>
            <a:ext cx="2304256" cy="3456384"/>
          </a:xfrm>
          <a:prstGeom prst="rect">
            <a:avLst/>
          </a:prstGeom>
        </p:spPr>
      </p:pic>
    </p:spTree>
    <p:extLst>
      <p:ext uri="{BB962C8B-B14F-4D97-AF65-F5344CB8AC3E}">
        <p14:creationId xmlns:p14="http://schemas.microsoft.com/office/powerpoint/2010/main" val="904912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781128"/>
          </a:xfrm>
        </p:spPr>
        <p:txBody>
          <a:bodyPr>
            <a:normAutofit fontScale="85000" lnSpcReduction="10000"/>
          </a:bodyPr>
          <a:lstStyle/>
          <a:p>
            <a:r>
              <a:rPr lang="fr-FR" dirty="0">
                <a:solidFill>
                  <a:srgbClr val="861414"/>
                </a:solidFill>
              </a:rPr>
              <a:t>Lis cet extrait 3</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Autour de nous, ce sont tous les métiers du verre chaud qui s’agitent. A côté des souffleurs de verre, il y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a:t>
            </a:r>
            <a:r>
              <a:rPr lang="fr-FR" sz="1800" dirty="0">
                <a:effectLst/>
                <a:latin typeface="Calibri" panose="020F0502020204030204" pitchFamily="34" charset="0"/>
                <a:ea typeface="Calibri" panose="020F0502020204030204" pitchFamily="34" charset="0"/>
                <a:cs typeface="Times New Roman" panose="02020603050405020304" pitchFamily="18" charset="0"/>
              </a:rPr>
              <a:t> les cueilleurs : ce sont eux qui vont </a:t>
            </a:r>
            <a:r>
              <a:rPr lang="fr-FR" sz="1800" i="1"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le verre fondu dans les fours brûlants. J’ai bien dit </a:t>
            </a:r>
            <a:r>
              <a:rPr lang="fr-FR" sz="1800" b="1"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 et pas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cueillir </a:t>
            </a:r>
            <a:r>
              <a:rPr lang="fr-FR" sz="1800" dirty="0">
                <a:effectLst/>
                <a:latin typeface="Calibri" panose="020F0502020204030204" pitchFamily="34" charset="0"/>
                <a:ea typeface="Calibri" panose="020F0502020204030204" pitchFamily="34" charset="0"/>
                <a:cs typeface="Times New Roman" panose="02020603050405020304" pitchFamily="18" charset="0"/>
              </a:rPr>
              <a:t>: c’est le mot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qu’emploient </a:t>
            </a:r>
            <a:r>
              <a:rPr lang="fr-FR" sz="1800" dirty="0">
                <a:effectLst/>
                <a:latin typeface="Calibri" panose="020F0502020204030204" pitchFamily="34" charset="0"/>
                <a:ea typeface="Calibri" panose="020F0502020204030204" pitchFamily="34" charset="0"/>
                <a:cs typeface="Times New Roman" panose="02020603050405020304" pitchFamily="18" charset="0"/>
              </a:rPr>
              <a:t>les verriers ! Comme le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dit </a:t>
            </a:r>
            <a:r>
              <a:rPr lang="fr-FR" sz="1800" dirty="0">
                <a:effectLst/>
                <a:latin typeface="Calibri" panose="020F0502020204030204" pitchFamily="34" charset="0"/>
                <a:ea typeface="Calibri" panose="020F0502020204030204" pitchFamily="34" charset="0"/>
                <a:cs typeface="Times New Roman" panose="02020603050405020304" pitchFamily="18" charset="0"/>
              </a:rPr>
              <a:t>Carl : « Cueillage, c’est pour le verre – cueillette, c’est pour les mirabelles ! » Les mirabelles, ce sont ces petits fruits dorés, de la famille des prunes, que l’on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ramasse </a:t>
            </a:r>
            <a:r>
              <a:rPr lang="fr-FR" sz="1800" dirty="0">
                <a:effectLst/>
                <a:latin typeface="Calibri" panose="020F0502020204030204" pitchFamily="34" charset="0"/>
                <a:ea typeface="Calibri" panose="020F0502020204030204" pitchFamily="34" charset="0"/>
                <a:cs typeface="Times New Roman" panose="02020603050405020304" pitchFamily="18" charset="0"/>
              </a:rPr>
              <a:t>chez nous à la toute fin de l’été. Mais ça, c’est une autre histoire… </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Les cueilleurs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donnent </a:t>
            </a:r>
            <a:r>
              <a:rPr lang="fr-FR" sz="1800" dirty="0">
                <a:effectLst/>
                <a:latin typeface="Calibri" panose="020F0502020204030204" pitchFamily="34" charset="0"/>
                <a:ea typeface="Calibri" panose="020F0502020204030204" pitchFamily="34" charset="0"/>
                <a:cs typeface="Times New Roman" panose="02020603050405020304" pitchFamily="18" charset="0"/>
              </a:rPr>
              <a:t>les cannes aux souffleurs. Les cannes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sont</a:t>
            </a:r>
            <a:r>
              <a:rPr lang="fr-FR" sz="1800" dirty="0">
                <a:effectLst/>
                <a:latin typeface="Calibri" panose="020F0502020204030204" pitchFamily="34" charset="0"/>
                <a:ea typeface="Calibri" panose="020F0502020204030204" pitchFamily="34" charset="0"/>
                <a:cs typeface="Times New Roman" panose="02020603050405020304" pitchFamily="18" charset="0"/>
              </a:rPr>
              <a:t> des tubes creux en acier, avec lesquels on peut injecter l’air au cœur du verre. Tant que le verre est brûlant, il reste</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souple et mou. En soufflant dans les cannes, les verriers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peuvent </a:t>
            </a:r>
            <a:r>
              <a:rPr lang="fr-FR" sz="1800" dirty="0">
                <a:effectLst/>
                <a:latin typeface="Calibri" panose="020F0502020204030204" pitchFamily="34" charset="0"/>
                <a:ea typeface="Calibri" panose="020F0502020204030204" pitchFamily="34" charset="0"/>
                <a:cs typeface="Times New Roman" panose="02020603050405020304" pitchFamily="18" charset="0"/>
              </a:rPr>
              <a:t>donc former des bulles de verre de toutes les tailles. </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A partir de ces bulles de verre, le chef de place est capable de tout fabriquer : des gobelets, des bouteilles, des assiettes, des vitres…</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Ici, à Goetzenbruck, on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fait </a:t>
            </a:r>
            <a:r>
              <a:rPr lang="fr-FR" sz="1800" dirty="0">
                <a:effectLst/>
                <a:latin typeface="Calibri" panose="020F0502020204030204" pitchFamily="34" charset="0"/>
                <a:ea typeface="Calibri" panose="020F0502020204030204" pitchFamily="34" charset="0"/>
                <a:cs typeface="Times New Roman" panose="02020603050405020304" pitchFamily="18" charset="0"/>
              </a:rPr>
              <a:t>surtout des verres de montre et de lunettes. Les articles que nous fabriquons</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sont connus</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dans le monde entier : chargés dans des trains, ils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partent </a:t>
            </a:r>
            <a:r>
              <a:rPr lang="fr-FR" sz="1800" dirty="0">
                <a:effectLst/>
                <a:latin typeface="Calibri" panose="020F0502020204030204" pitchFamily="34" charset="0"/>
                <a:ea typeface="Calibri" panose="020F0502020204030204" pitchFamily="34" charset="0"/>
                <a:cs typeface="Times New Roman" panose="02020603050405020304" pitchFamily="18" charset="0"/>
              </a:rPr>
              <a:t>pour les quatre coins de l’Europe et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voyagent </a:t>
            </a:r>
            <a:r>
              <a:rPr lang="fr-FR" sz="1800" dirty="0">
                <a:effectLst/>
                <a:latin typeface="Calibri" panose="020F0502020204030204" pitchFamily="34" charset="0"/>
                <a:ea typeface="Calibri" panose="020F0502020204030204" pitchFamily="34" charset="0"/>
                <a:cs typeface="Times New Roman" panose="02020603050405020304" pitchFamily="18" charset="0"/>
              </a:rPr>
              <a:t>même par bateau au-delà des mers.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9289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861414"/>
                </a:solidFill>
              </a:rPr>
              <a:t>Défi 3 : Trie les verbes selon leur groupe sur ton ardoise : </a:t>
            </a:r>
          </a:p>
          <a:p>
            <a:endParaRPr lang="fr-FR" dirty="0"/>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4" name="Tableau 4">
            <a:extLst>
              <a:ext uri="{FF2B5EF4-FFF2-40B4-BE49-F238E27FC236}">
                <a16:creationId xmlns:a16="http://schemas.microsoft.com/office/drawing/2014/main" id="{E201EB81-25E6-4A2A-AF65-7AD985BC33F2}"/>
              </a:ext>
            </a:extLst>
          </p:cNvPr>
          <p:cNvGraphicFramePr>
            <a:graphicFrameLocks noGrp="1"/>
          </p:cNvGraphicFramePr>
          <p:nvPr>
            <p:extLst>
              <p:ext uri="{D42A27DB-BD31-4B8C-83A1-F6EECF244321}">
                <p14:modId xmlns:p14="http://schemas.microsoft.com/office/powerpoint/2010/main" val="2479492541"/>
              </p:ext>
            </p:extLst>
          </p:nvPr>
        </p:nvGraphicFramePr>
        <p:xfrm>
          <a:off x="1043608" y="2780928"/>
          <a:ext cx="7056783" cy="2880320"/>
        </p:xfrm>
        <a:graphic>
          <a:graphicData uri="http://schemas.openxmlformats.org/drawingml/2006/table">
            <a:tbl>
              <a:tblPr firstRow="1" bandRow="1">
                <a:tableStyleId>{5940675A-B579-460E-94D1-54222C63F5DA}</a:tableStyleId>
              </a:tblPr>
              <a:tblGrid>
                <a:gridCol w="2352261">
                  <a:extLst>
                    <a:ext uri="{9D8B030D-6E8A-4147-A177-3AD203B41FA5}">
                      <a16:colId xmlns:a16="http://schemas.microsoft.com/office/drawing/2014/main" val="1617429453"/>
                    </a:ext>
                  </a:extLst>
                </a:gridCol>
                <a:gridCol w="2352261">
                  <a:extLst>
                    <a:ext uri="{9D8B030D-6E8A-4147-A177-3AD203B41FA5}">
                      <a16:colId xmlns:a16="http://schemas.microsoft.com/office/drawing/2014/main" val="3194087095"/>
                    </a:ext>
                  </a:extLst>
                </a:gridCol>
                <a:gridCol w="2352261">
                  <a:extLst>
                    <a:ext uri="{9D8B030D-6E8A-4147-A177-3AD203B41FA5}">
                      <a16:colId xmlns:a16="http://schemas.microsoft.com/office/drawing/2014/main" val="4037799834"/>
                    </a:ext>
                  </a:extLst>
                </a:gridCol>
              </a:tblGrid>
              <a:tr h="720080">
                <a:tc>
                  <a:txBody>
                    <a:bodyPr/>
                    <a:lstStyle/>
                    <a:p>
                      <a:pPr algn="ctr"/>
                      <a:r>
                        <a:rPr lang="fr-FR" sz="2400" dirty="0"/>
                        <a:t>a</a:t>
                      </a:r>
                    </a:p>
                  </a:txBody>
                  <a:tcPr anchor="ctr"/>
                </a:tc>
                <a:tc>
                  <a:txBody>
                    <a:bodyPr/>
                    <a:lstStyle/>
                    <a:p>
                      <a:pPr algn="ctr"/>
                      <a:r>
                        <a:rPr lang="fr-FR" sz="2400" dirty="0" err="1"/>
                        <a:t>cueiller</a:t>
                      </a:r>
                      <a:endParaRPr lang="fr-FR" sz="2400" dirty="0"/>
                    </a:p>
                  </a:txBody>
                  <a:tcPr anchor="ctr"/>
                </a:tc>
                <a:tc>
                  <a:txBody>
                    <a:bodyPr/>
                    <a:lstStyle/>
                    <a:p>
                      <a:pPr algn="ctr"/>
                      <a:r>
                        <a:rPr lang="fr-FR" sz="2400" dirty="0"/>
                        <a:t>cueillir</a:t>
                      </a:r>
                    </a:p>
                  </a:txBody>
                  <a:tcPr anchor="ctr"/>
                </a:tc>
                <a:extLst>
                  <a:ext uri="{0D108BD9-81ED-4DB2-BD59-A6C34878D82A}">
                    <a16:rowId xmlns:a16="http://schemas.microsoft.com/office/drawing/2014/main" val="1776856971"/>
                  </a:ext>
                </a:extLst>
              </a:tr>
              <a:tr h="720080">
                <a:tc>
                  <a:txBody>
                    <a:bodyPr/>
                    <a:lstStyle/>
                    <a:p>
                      <a:pPr algn="ctr"/>
                      <a:r>
                        <a:rPr lang="fr-FR" sz="2400" dirty="0"/>
                        <a:t>emploient</a:t>
                      </a:r>
                    </a:p>
                  </a:txBody>
                  <a:tcPr anchor="ctr"/>
                </a:tc>
                <a:tc>
                  <a:txBody>
                    <a:bodyPr/>
                    <a:lstStyle/>
                    <a:p>
                      <a:pPr algn="ctr"/>
                      <a:r>
                        <a:rPr lang="fr-FR" sz="2400" dirty="0"/>
                        <a:t>dit</a:t>
                      </a:r>
                    </a:p>
                  </a:txBody>
                  <a:tcPr anchor="ctr"/>
                </a:tc>
                <a:tc>
                  <a:txBody>
                    <a:bodyPr/>
                    <a:lstStyle/>
                    <a:p>
                      <a:pPr algn="ctr"/>
                      <a:r>
                        <a:rPr lang="fr-FR" sz="2400" dirty="0"/>
                        <a:t>ramasse</a:t>
                      </a:r>
                    </a:p>
                  </a:txBody>
                  <a:tcPr anchor="ctr"/>
                </a:tc>
                <a:extLst>
                  <a:ext uri="{0D108BD9-81ED-4DB2-BD59-A6C34878D82A}">
                    <a16:rowId xmlns:a16="http://schemas.microsoft.com/office/drawing/2014/main" val="4276279710"/>
                  </a:ext>
                </a:extLst>
              </a:tr>
              <a:tr h="720080">
                <a:tc>
                  <a:txBody>
                    <a:bodyPr/>
                    <a:lstStyle/>
                    <a:p>
                      <a:pPr algn="ctr"/>
                      <a:r>
                        <a:rPr lang="fr-FR" sz="2400" dirty="0"/>
                        <a:t>donnent</a:t>
                      </a:r>
                    </a:p>
                  </a:txBody>
                  <a:tcPr anchor="ctr"/>
                </a:tc>
                <a:tc>
                  <a:txBody>
                    <a:bodyPr/>
                    <a:lstStyle/>
                    <a:p>
                      <a:pPr algn="ctr"/>
                      <a:r>
                        <a:rPr lang="fr-FR" sz="2400" dirty="0"/>
                        <a:t>sont</a:t>
                      </a:r>
                    </a:p>
                  </a:txBody>
                  <a:tcPr anchor="ctr"/>
                </a:tc>
                <a:tc>
                  <a:txBody>
                    <a:bodyPr/>
                    <a:lstStyle/>
                    <a:p>
                      <a:pPr algn="ctr"/>
                      <a:r>
                        <a:rPr lang="fr-FR" sz="2400" dirty="0"/>
                        <a:t>peuvent</a:t>
                      </a:r>
                    </a:p>
                  </a:txBody>
                  <a:tcPr anchor="ctr"/>
                </a:tc>
                <a:extLst>
                  <a:ext uri="{0D108BD9-81ED-4DB2-BD59-A6C34878D82A}">
                    <a16:rowId xmlns:a16="http://schemas.microsoft.com/office/drawing/2014/main" val="143256195"/>
                  </a:ext>
                </a:extLst>
              </a:tr>
              <a:tr h="720080">
                <a:tc>
                  <a:txBody>
                    <a:bodyPr/>
                    <a:lstStyle/>
                    <a:p>
                      <a:pPr algn="ctr"/>
                      <a:r>
                        <a:rPr lang="fr-FR" sz="2400" dirty="0"/>
                        <a:t>partent</a:t>
                      </a:r>
                    </a:p>
                  </a:txBody>
                  <a:tcPr anchor="ctr"/>
                </a:tc>
                <a:tc>
                  <a:txBody>
                    <a:bodyPr/>
                    <a:lstStyle/>
                    <a:p>
                      <a:pPr algn="ctr"/>
                      <a:r>
                        <a:rPr lang="fr-FR" sz="2400" dirty="0"/>
                        <a:t>fait</a:t>
                      </a:r>
                    </a:p>
                  </a:txBody>
                  <a:tcPr anchor="ctr"/>
                </a:tc>
                <a:tc>
                  <a:txBody>
                    <a:bodyPr/>
                    <a:lstStyle/>
                    <a:p>
                      <a:pPr algn="ctr"/>
                      <a:r>
                        <a:rPr lang="fr-FR" sz="2400" dirty="0"/>
                        <a:t> voyagent</a:t>
                      </a:r>
                    </a:p>
                  </a:txBody>
                  <a:tcPr anchor="ctr"/>
                </a:tc>
                <a:extLst>
                  <a:ext uri="{0D108BD9-81ED-4DB2-BD59-A6C34878D82A}">
                    <a16:rowId xmlns:a16="http://schemas.microsoft.com/office/drawing/2014/main" val="2727731398"/>
                  </a:ext>
                </a:extLst>
              </a:tr>
            </a:tbl>
          </a:graphicData>
        </a:graphic>
      </p:graphicFrame>
    </p:spTree>
    <p:extLst>
      <p:ext uri="{BB962C8B-B14F-4D97-AF65-F5344CB8AC3E}">
        <p14:creationId xmlns:p14="http://schemas.microsoft.com/office/powerpoint/2010/main" val="739787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00B050"/>
                </a:solidFill>
              </a:rPr>
              <a:t>correction</a:t>
            </a:r>
            <a:r>
              <a:rPr lang="fr-FR" dirty="0">
                <a:solidFill>
                  <a:srgbClr val="861414"/>
                </a:solidFill>
              </a:rPr>
              <a:t> </a:t>
            </a:r>
          </a:p>
          <a:p>
            <a:endParaRPr lang="fr-FR" dirty="0"/>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5" name="Tableau 7">
            <a:extLst>
              <a:ext uri="{FF2B5EF4-FFF2-40B4-BE49-F238E27FC236}">
                <a16:creationId xmlns:a16="http://schemas.microsoft.com/office/drawing/2014/main" id="{F979F83C-5AED-4E21-A934-7FC974347EC5}"/>
              </a:ext>
            </a:extLst>
          </p:cNvPr>
          <p:cNvGraphicFramePr>
            <a:graphicFrameLocks noGrp="1"/>
          </p:cNvGraphicFramePr>
          <p:nvPr>
            <p:extLst>
              <p:ext uri="{D42A27DB-BD31-4B8C-83A1-F6EECF244321}">
                <p14:modId xmlns:p14="http://schemas.microsoft.com/office/powerpoint/2010/main" val="683974306"/>
              </p:ext>
            </p:extLst>
          </p:nvPr>
        </p:nvGraphicFramePr>
        <p:xfrm>
          <a:off x="937666" y="2813328"/>
          <a:ext cx="6946701" cy="2703904"/>
        </p:xfrm>
        <a:graphic>
          <a:graphicData uri="http://schemas.openxmlformats.org/drawingml/2006/table">
            <a:tbl>
              <a:tblPr firstRow="1" bandRow="1">
                <a:tableStyleId>{5940675A-B579-460E-94D1-54222C63F5DA}</a:tableStyleId>
              </a:tblPr>
              <a:tblGrid>
                <a:gridCol w="2315567">
                  <a:extLst>
                    <a:ext uri="{9D8B030D-6E8A-4147-A177-3AD203B41FA5}">
                      <a16:colId xmlns:a16="http://schemas.microsoft.com/office/drawing/2014/main" val="1084749235"/>
                    </a:ext>
                  </a:extLst>
                </a:gridCol>
                <a:gridCol w="2315567">
                  <a:extLst>
                    <a:ext uri="{9D8B030D-6E8A-4147-A177-3AD203B41FA5}">
                      <a16:colId xmlns:a16="http://schemas.microsoft.com/office/drawing/2014/main" val="1746119632"/>
                    </a:ext>
                  </a:extLst>
                </a:gridCol>
                <a:gridCol w="2315567">
                  <a:extLst>
                    <a:ext uri="{9D8B030D-6E8A-4147-A177-3AD203B41FA5}">
                      <a16:colId xmlns:a16="http://schemas.microsoft.com/office/drawing/2014/main" val="1103595324"/>
                    </a:ext>
                  </a:extLst>
                </a:gridCol>
              </a:tblGrid>
              <a:tr h="2703904">
                <a:tc>
                  <a:txBody>
                    <a:bodyPr/>
                    <a:lstStyle/>
                    <a:p>
                      <a:pPr algn="ctr"/>
                      <a:r>
                        <a:rPr lang="fr-FR" sz="2800" b="1" dirty="0"/>
                        <a:t>AUX.</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2800" dirty="0"/>
                        <a:t>a</a:t>
                      </a:r>
                    </a:p>
                    <a:p>
                      <a:pPr algn="ctr"/>
                      <a:r>
                        <a:rPr lang="fr-FR" sz="2800" dirty="0"/>
                        <a:t>sont</a:t>
                      </a:r>
                    </a:p>
                  </a:txBody>
                  <a:tcPr/>
                </a:tc>
                <a:tc>
                  <a:txBody>
                    <a:bodyPr/>
                    <a:lstStyle/>
                    <a:p>
                      <a:pPr algn="ctr"/>
                      <a:r>
                        <a:rPr lang="fr-FR" sz="2800" b="1" dirty="0"/>
                        <a:t>1</a:t>
                      </a:r>
                      <a:r>
                        <a:rPr lang="fr-FR" sz="2800" b="1" baseline="30000" dirty="0"/>
                        <a:t>e</a:t>
                      </a:r>
                      <a:r>
                        <a:rPr lang="fr-FR" sz="2800" b="1" dirty="0"/>
                        <a:t> groupe</a:t>
                      </a:r>
                    </a:p>
                    <a:p>
                      <a:pPr algn="ctr"/>
                      <a:r>
                        <a:rPr lang="fr-FR" sz="2800" dirty="0" err="1"/>
                        <a:t>cueiller</a:t>
                      </a:r>
                      <a:endParaRPr lang="fr-FR" sz="2800" dirty="0"/>
                    </a:p>
                    <a:p>
                      <a:pPr algn="ctr"/>
                      <a:r>
                        <a:rPr lang="fr-FR" sz="2800" dirty="0"/>
                        <a:t>Ramasse</a:t>
                      </a:r>
                    </a:p>
                    <a:p>
                      <a:pPr algn="ctr"/>
                      <a:r>
                        <a:rPr lang="fr-FR" sz="2800" dirty="0"/>
                        <a:t>Emploient</a:t>
                      </a:r>
                    </a:p>
                    <a:p>
                      <a:pPr algn="ctr"/>
                      <a:r>
                        <a:rPr lang="fr-FR" sz="2800" dirty="0"/>
                        <a:t>Donnent</a:t>
                      </a:r>
                    </a:p>
                    <a:p>
                      <a:pPr algn="ctr"/>
                      <a:r>
                        <a:rPr lang="fr-FR" sz="2800" dirty="0"/>
                        <a:t>voyagent</a:t>
                      </a:r>
                    </a:p>
                  </a:txBody>
                  <a:tcPr/>
                </a:tc>
                <a:tc>
                  <a:txBody>
                    <a:bodyPr/>
                    <a:lstStyle/>
                    <a:p>
                      <a:pPr algn="ctr"/>
                      <a:r>
                        <a:rPr lang="fr-FR" sz="2800" b="1" dirty="0"/>
                        <a:t>3</a:t>
                      </a:r>
                      <a:r>
                        <a:rPr lang="fr-FR" sz="2800" b="1" baseline="30000" dirty="0"/>
                        <a:t>e</a:t>
                      </a:r>
                      <a:r>
                        <a:rPr lang="fr-FR" sz="2800" b="1" dirty="0"/>
                        <a:t> groupe</a:t>
                      </a:r>
                    </a:p>
                    <a:p>
                      <a:pPr algn="ctr"/>
                      <a:r>
                        <a:rPr lang="fr-FR" sz="2800" dirty="0"/>
                        <a:t>Cueillir</a:t>
                      </a:r>
                    </a:p>
                    <a:p>
                      <a:pPr algn="ctr"/>
                      <a:r>
                        <a:rPr lang="fr-FR" sz="2800" dirty="0"/>
                        <a:t>Dit</a:t>
                      </a:r>
                    </a:p>
                    <a:p>
                      <a:pPr algn="ctr"/>
                      <a:r>
                        <a:rPr lang="fr-FR" sz="2800" dirty="0"/>
                        <a:t>Peuvent</a:t>
                      </a:r>
                    </a:p>
                    <a:p>
                      <a:pPr algn="ctr"/>
                      <a:r>
                        <a:rPr lang="fr-FR" sz="2800" dirty="0"/>
                        <a:t>partent</a:t>
                      </a:r>
                    </a:p>
                    <a:p>
                      <a:pPr algn="ctr"/>
                      <a:r>
                        <a:rPr lang="fr-FR" sz="2800" dirty="0"/>
                        <a:t>fait</a:t>
                      </a:r>
                    </a:p>
                  </a:txBody>
                  <a:tcPr/>
                </a:tc>
                <a:extLst>
                  <a:ext uri="{0D108BD9-81ED-4DB2-BD59-A6C34878D82A}">
                    <a16:rowId xmlns:a16="http://schemas.microsoft.com/office/drawing/2014/main" val="324351584"/>
                  </a:ext>
                </a:extLst>
              </a:tr>
            </a:tbl>
          </a:graphicData>
        </a:graphic>
      </p:graphicFrame>
    </p:spTree>
    <p:extLst>
      <p:ext uri="{BB962C8B-B14F-4D97-AF65-F5344CB8AC3E}">
        <p14:creationId xmlns:p14="http://schemas.microsoft.com/office/powerpoint/2010/main" val="3689505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3</a:t>
            </a:r>
          </a:p>
          <a:p>
            <a:pPr marL="0" indent="0">
              <a:buNone/>
            </a:pPr>
            <a:r>
              <a:rPr lang="fr-FR" dirty="0"/>
              <a:t>                  			                Les mirabelles</a:t>
            </a:r>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r>
              <a:rPr lang="fr-FR" dirty="0"/>
              <a:t>  Les cannes de souffleurs</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8" name="Image 7">
            <a:extLst>
              <a:ext uri="{FF2B5EF4-FFF2-40B4-BE49-F238E27FC236}">
                <a16:creationId xmlns:a16="http://schemas.microsoft.com/office/drawing/2014/main" id="{92543A18-45AD-49B7-9F60-3A0488F16D6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02115" y="2708920"/>
            <a:ext cx="3463343" cy="2308895"/>
          </a:xfrm>
          <a:prstGeom prst="rect">
            <a:avLst/>
          </a:prstGeom>
        </p:spPr>
      </p:pic>
      <p:pic>
        <p:nvPicPr>
          <p:cNvPr id="9" name="Image 8">
            <a:extLst>
              <a:ext uri="{FF2B5EF4-FFF2-40B4-BE49-F238E27FC236}">
                <a16:creationId xmlns:a16="http://schemas.microsoft.com/office/drawing/2014/main" id="{64E379F4-6D99-4393-8E02-8BF5C8C4C84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5616" y="3662966"/>
            <a:ext cx="3131840" cy="2087893"/>
          </a:xfrm>
          <a:prstGeom prst="rect">
            <a:avLst/>
          </a:prstGeom>
        </p:spPr>
      </p:pic>
    </p:spTree>
    <p:extLst>
      <p:ext uri="{BB962C8B-B14F-4D97-AF65-F5344CB8AC3E}">
        <p14:creationId xmlns:p14="http://schemas.microsoft.com/office/powerpoint/2010/main" val="2179178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363272" cy="5216934"/>
          </a:xfrm>
        </p:spPr>
        <p:txBody>
          <a:bodyPr>
            <a:normAutofit fontScale="70000" lnSpcReduction="20000"/>
          </a:bodyPr>
          <a:lstStyle/>
          <a:p>
            <a:r>
              <a:rPr lang="fr-FR" dirty="0">
                <a:solidFill>
                  <a:srgbClr val="861414"/>
                </a:solidFill>
              </a:rPr>
              <a:t>Lis cet extrait 4</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 Dis-donc,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ton</a:t>
            </a:r>
            <a:r>
              <a:rPr lang="fr-FR" sz="2000" dirty="0">
                <a:effectLst/>
                <a:latin typeface="Calibri" panose="020F0502020204030204" pitchFamily="34" charset="0"/>
                <a:ea typeface="Calibri" panose="020F0502020204030204" pitchFamily="34" charset="0"/>
                <a:cs typeface="Times New Roman" panose="02020603050405020304" pitchFamily="18" charset="0"/>
              </a:rPr>
              <a:t> voleur de sucre, il est forcément arrivé chez vous à pied… m’a fait remarquer Stefan entre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deux</a:t>
            </a:r>
            <a:r>
              <a:rPr lang="fr-FR" sz="2000" dirty="0">
                <a:effectLst/>
                <a:latin typeface="Calibri" panose="020F0502020204030204" pitchFamily="34" charset="0"/>
                <a:ea typeface="Calibri" panose="020F0502020204030204" pitchFamily="34" charset="0"/>
                <a:cs typeface="Times New Roman" panose="02020603050405020304" pitchFamily="18" charset="0"/>
              </a:rPr>
              <a:t> réchauffages. </a:t>
            </a:r>
          </a:p>
          <a:p>
            <a:pPr marL="342900" lvl="0" indent="-342900">
              <a:lnSpc>
                <a:spcPct val="107000"/>
              </a:lnSpc>
              <a:buFont typeface="Calibri" panose="020F0502020204030204" pitchFamily="34" charset="0"/>
              <a:buChar char="-"/>
            </a:pPr>
            <a:r>
              <a:rPr lang="fr-FR" sz="2000" dirty="0">
                <a:effectLst/>
                <a:latin typeface="Calibri" panose="020F0502020204030204" pitchFamily="34" charset="0"/>
                <a:ea typeface="Calibri" panose="020F0502020204030204" pitchFamily="34" charset="0"/>
                <a:cs typeface="Times New Roman" panose="02020603050405020304" pitchFamily="18" charset="0"/>
              </a:rPr>
              <a:t>Ben… Il n’est pas venu par les airs ! ai-je répondu en songeant à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la</a:t>
            </a:r>
            <a:r>
              <a:rPr lang="fr-FR" sz="2000" dirty="0">
                <a:effectLst/>
                <a:latin typeface="Calibri" panose="020F0502020204030204" pitchFamily="34" charset="0"/>
                <a:ea typeface="Calibri" panose="020F0502020204030204" pitchFamily="34" charset="0"/>
                <a:cs typeface="Times New Roman" panose="02020603050405020304" pitchFamily="18" charset="0"/>
              </a:rPr>
              <a:t> réflexion de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ma</a:t>
            </a:r>
            <a:r>
              <a:rPr lang="fr-FR" sz="2000" dirty="0">
                <a:effectLst/>
                <a:latin typeface="Calibri" panose="020F0502020204030204" pitchFamily="34" charset="0"/>
                <a:ea typeface="Calibri" panose="020F0502020204030204" pitchFamily="34" charset="0"/>
                <a:cs typeface="Times New Roman" panose="02020603050405020304" pitchFamily="18" charset="0"/>
              </a:rPr>
              <a:t> mère au sujet du Père Noël. </a:t>
            </a:r>
          </a:p>
          <a:p>
            <a:pPr marL="342900" lvl="0" indent="-342900">
              <a:lnSpc>
                <a:spcPct val="107000"/>
              </a:lnSpc>
              <a:spcAft>
                <a:spcPts val="800"/>
              </a:spcAft>
              <a:buFont typeface="Calibri" panose="020F0502020204030204" pitchFamily="34" charset="0"/>
              <a:buChar char="-"/>
            </a:pPr>
            <a:r>
              <a:rPr lang="fr-FR" sz="2000" dirty="0">
                <a:effectLst/>
                <a:latin typeface="Calibri" panose="020F0502020204030204" pitchFamily="34" charset="0"/>
                <a:ea typeface="Calibri" panose="020F0502020204030204" pitchFamily="34" charset="0"/>
                <a:cs typeface="Times New Roman" panose="02020603050405020304" pitchFamily="18" charset="0"/>
              </a:rPr>
              <a:t>Alors, il a dû laisser des traces dans la neige ! »</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Pour le vérifier, nous avons fait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un</a:t>
            </a:r>
            <a:r>
              <a:rPr lang="fr-FR" sz="2000" dirty="0">
                <a:effectLst/>
                <a:latin typeface="Calibri" panose="020F0502020204030204" pitchFamily="34" charset="0"/>
                <a:ea typeface="Calibri" panose="020F0502020204030204" pitchFamily="34" charset="0"/>
                <a:cs typeface="Times New Roman" panose="02020603050405020304" pitchFamily="18" charset="0"/>
              </a:rPr>
              <a:t> saut jusqu’à la maison pendant la pause de midi. Malheureusement, le marchand de bois était passé dans la matinée : des traces du voleur, il ne restait donc rien. </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 Pas de chance !</a:t>
            </a:r>
          </a:p>
          <a:p>
            <a:pPr marL="342900" lvl="0" indent="-342900">
              <a:lnSpc>
                <a:spcPct val="107000"/>
              </a:lnSpc>
              <a:spcAft>
                <a:spcPts val="800"/>
              </a:spcAft>
              <a:buFont typeface="Calibri" panose="020F0502020204030204" pitchFamily="34" charset="0"/>
              <a:buChar char="-"/>
            </a:pPr>
            <a:r>
              <a:rPr lang="fr-FR" sz="2000" dirty="0">
                <a:effectLst/>
                <a:latin typeface="Calibri" panose="020F0502020204030204" pitchFamily="34" charset="0"/>
                <a:ea typeface="Calibri" panose="020F0502020204030204" pitchFamily="34" charset="0"/>
                <a:cs typeface="Times New Roman" panose="02020603050405020304" pitchFamily="18" charset="0"/>
              </a:rPr>
              <a:t>Il faut que nous cherchions tous ceux qui auraient eu besoin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de</a:t>
            </a:r>
            <a:r>
              <a:rPr lang="fr-FR" sz="2000" dirty="0">
                <a:effectLst/>
                <a:latin typeface="Calibri" panose="020F0502020204030204" pitchFamily="34" charset="0"/>
                <a:ea typeface="Calibri" panose="020F0502020204030204" pitchFamily="34" charset="0"/>
                <a:cs typeface="Times New Roman" panose="02020603050405020304" pitchFamily="18" charset="0"/>
              </a:rPr>
              <a:t> sucre… » a alors murmuré Stefan. </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 Il y a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des</a:t>
            </a:r>
            <a:r>
              <a:rPr lang="fr-FR" sz="2000" dirty="0">
                <a:effectLst/>
                <a:latin typeface="Calibri" panose="020F0502020204030204" pitchFamily="34" charset="0"/>
                <a:ea typeface="Calibri" panose="020F0502020204030204" pitchFamily="34" charset="0"/>
                <a:cs typeface="Times New Roman" panose="02020603050405020304" pitchFamily="18" charset="0"/>
              </a:rPr>
              <a:t> chances que nous trouvions le coupable parmi eux ! m’a -t-il expliqué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une</a:t>
            </a:r>
            <a:r>
              <a:rPr lang="fr-FR" sz="2000" dirty="0">
                <a:effectLst/>
                <a:latin typeface="Calibri" panose="020F0502020204030204" pitchFamily="34" charset="0"/>
                <a:ea typeface="Calibri" panose="020F0502020204030204" pitchFamily="34" charset="0"/>
                <a:cs typeface="Times New Roman" panose="02020603050405020304" pitchFamily="18" charset="0"/>
              </a:rPr>
              <a:t> fois de retour à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l’</a:t>
            </a:r>
            <a:r>
              <a:rPr lang="fr-FR" sz="2000" dirty="0">
                <a:effectLst/>
                <a:latin typeface="Calibri" panose="020F0502020204030204" pitchFamily="34" charset="0"/>
                <a:ea typeface="Calibri" panose="020F0502020204030204" pitchFamily="34" charset="0"/>
                <a:cs typeface="Times New Roman" panose="02020603050405020304" pitchFamily="18" charset="0"/>
              </a:rPr>
              <a:t>atelier. Demain, on fait le tour des boulangeries. </a:t>
            </a:r>
          </a:p>
          <a:p>
            <a:pPr marL="342900" lvl="0" indent="-342900">
              <a:lnSpc>
                <a:spcPct val="107000"/>
              </a:lnSpc>
              <a:buFont typeface="Calibri" panose="020F0502020204030204" pitchFamily="34" charset="0"/>
              <a:buChar char="-"/>
            </a:pPr>
            <a:r>
              <a:rPr lang="fr-FR" sz="2000" dirty="0">
                <a:effectLst/>
                <a:latin typeface="Calibri" panose="020F0502020204030204" pitchFamily="34" charset="0"/>
                <a:ea typeface="Calibri" panose="020F0502020204030204" pitchFamily="34" charset="0"/>
                <a:cs typeface="Times New Roman" panose="02020603050405020304" pitchFamily="18" charset="0"/>
              </a:rPr>
              <a:t>Tu crois que c’est un boulanger qui a volé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le</a:t>
            </a:r>
            <a:r>
              <a:rPr lang="fr-FR" sz="2000" dirty="0">
                <a:effectLst/>
                <a:latin typeface="Calibri" panose="020F0502020204030204" pitchFamily="34" charset="0"/>
                <a:ea typeface="Calibri" panose="020F0502020204030204" pitchFamily="34" charset="0"/>
                <a:cs typeface="Times New Roman" panose="02020603050405020304" pitchFamily="18" charset="0"/>
              </a:rPr>
              <a:t> sucre ? ai-je demandé tout en enfournant. </a:t>
            </a:r>
          </a:p>
          <a:p>
            <a:pPr marL="342900" lvl="0" indent="-342900">
              <a:lnSpc>
                <a:spcPct val="107000"/>
              </a:lnSpc>
              <a:spcAft>
                <a:spcPts val="800"/>
              </a:spcAft>
              <a:buFont typeface="Calibri" panose="020F0502020204030204" pitchFamily="34" charset="0"/>
              <a:buChar char="-"/>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Du</a:t>
            </a:r>
            <a:r>
              <a:rPr lang="fr-FR" sz="2000" dirty="0">
                <a:effectLst/>
                <a:latin typeface="Calibri" panose="020F0502020204030204" pitchFamily="34" charset="0"/>
                <a:ea typeface="Calibri" panose="020F0502020204030204" pitchFamily="34" charset="0"/>
                <a:cs typeface="Times New Roman" panose="02020603050405020304" pitchFamily="18" charset="0"/>
              </a:rPr>
              <a:t> sucre, les boulangers en ont autant qu’ils veulent… »</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Stefan m’a exposé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son</a:t>
            </a:r>
            <a:r>
              <a:rPr lang="fr-FR" sz="2000" dirty="0">
                <a:effectLst/>
                <a:latin typeface="Calibri" panose="020F0502020204030204" pitchFamily="34" charset="0"/>
                <a:ea typeface="Calibri" panose="020F0502020204030204" pitchFamily="34" charset="0"/>
                <a:cs typeface="Times New Roman" panose="02020603050405020304" pitchFamily="18" charset="0"/>
              </a:rPr>
              <a:t> idée : le dimanche, les villageois allaient cuire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leurs</a:t>
            </a:r>
            <a:r>
              <a:rPr lang="fr-FR" sz="2000" dirty="0">
                <a:effectLst/>
                <a:latin typeface="Calibri" panose="020F0502020204030204" pitchFamily="34" charset="0"/>
                <a:ea typeface="Calibri" panose="020F0502020204030204" pitchFamily="34" charset="0"/>
                <a:cs typeface="Times New Roman" panose="02020603050405020304" pitchFamily="18" charset="0"/>
              </a:rPr>
              <a:t> plats dans les fours encore chauds des boulangers. En faisant le tour des fournils,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mon</a:t>
            </a:r>
            <a:r>
              <a:rPr lang="fr-FR" sz="2000" dirty="0">
                <a:effectLst/>
                <a:latin typeface="Calibri" panose="020F0502020204030204" pitchFamily="34" charset="0"/>
                <a:ea typeface="Calibri" panose="020F0502020204030204" pitchFamily="34" charset="0"/>
                <a:cs typeface="Times New Roman" panose="02020603050405020304" pitchFamily="18" charset="0"/>
              </a:rPr>
              <a:t> ami voulait repérer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les</a:t>
            </a:r>
            <a:r>
              <a:rPr lang="fr-FR" sz="2000" dirty="0">
                <a:effectLst/>
                <a:latin typeface="Calibri" panose="020F0502020204030204" pitchFamily="34" charset="0"/>
                <a:ea typeface="Calibri" panose="020F0502020204030204" pitchFamily="34" charset="0"/>
                <a:cs typeface="Times New Roman" panose="02020603050405020304" pitchFamily="18" charset="0"/>
              </a:rPr>
              <a:t> habitants ayant préparé des pâtisseries sucrées : </a:t>
            </a:r>
          </a:p>
          <a:p>
            <a:pP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 Ça réduira déjà le nombre de suspects… » a-t-il affirmé en se frottant le menton.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73670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525963"/>
          </a:xfrm>
        </p:spPr>
        <p:txBody>
          <a:bodyPr>
            <a:normAutofit/>
          </a:bodyPr>
          <a:lstStyle/>
          <a:p>
            <a:r>
              <a:rPr lang="fr-FR" dirty="0">
                <a:solidFill>
                  <a:srgbClr val="861414"/>
                </a:solidFill>
              </a:rPr>
              <a:t>Défi 4 : Trie les déterminants</a:t>
            </a:r>
          </a:p>
          <a:p>
            <a:pPr marL="0" indent="0">
              <a:buNone/>
            </a:pPr>
            <a:r>
              <a:rPr lang="fr-FR" dirty="0"/>
              <a:t>ton deux la ma un de des une le du son l’ leurs mon les</a:t>
            </a:r>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5" name="Tableau 4">
            <a:extLst>
              <a:ext uri="{FF2B5EF4-FFF2-40B4-BE49-F238E27FC236}">
                <a16:creationId xmlns:a16="http://schemas.microsoft.com/office/drawing/2014/main" id="{663030B5-A658-4280-B945-DBFCB299CDEA}"/>
              </a:ext>
            </a:extLst>
          </p:cNvPr>
          <p:cNvGraphicFramePr>
            <a:graphicFrameLocks noGrp="1"/>
          </p:cNvGraphicFramePr>
          <p:nvPr>
            <p:extLst>
              <p:ext uri="{D42A27DB-BD31-4B8C-83A1-F6EECF244321}">
                <p14:modId xmlns:p14="http://schemas.microsoft.com/office/powerpoint/2010/main" val="3899342568"/>
              </p:ext>
            </p:extLst>
          </p:nvPr>
        </p:nvGraphicFramePr>
        <p:xfrm>
          <a:off x="323528" y="3429000"/>
          <a:ext cx="8147246" cy="3148707"/>
        </p:xfrm>
        <a:graphic>
          <a:graphicData uri="http://schemas.openxmlformats.org/drawingml/2006/table">
            <a:tbl>
              <a:tblPr firstRow="1" firstCol="1" bandRow="1">
                <a:tableStyleId>{21E4AEA4-8DFA-4A89-87EB-49C32662AFE0}</a:tableStyleId>
              </a:tblPr>
              <a:tblGrid>
                <a:gridCol w="1191715">
                  <a:extLst>
                    <a:ext uri="{9D8B030D-6E8A-4147-A177-3AD203B41FA5}">
                      <a16:colId xmlns:a16="http://schemas.microsoft.com/office/drawing/2014/main" val="3221655686"/>
                    </a:ext>
                  </a:extLst>
                </a:gridCol>
                <a:gridCol w="1390467">
                  <a:extLst>
                    <a:ext uri="{9D8B030D-6E8A-4147-A177-3AD203B41FA5}">
                      <a16:colId xmlns:a16="http://schemas.microsoft.com/office/drawing/2014/main" val="1122862564"/>
                    </a:ext>
                  </a:extLst>
                </a:gridCol>
                <a:gridCol w="1391266">
                  <a:extLst>
                    <a:ext uri="{9D8B030D-6E8A-4147-A177-3AD203B41FA5}">
                      <a16:colId xmlns:a16="http://schemas.microsoft.com/office/drawing/2014/main" val="2234963167"/>
                    </a:ext>
                  </a:extLst>
                </a:gridCol>
                <a:gridCol w="1391266">
                  <a:extLst>
                    <a:ext uri="{9D8B030D-6E8A-4147-A177-3AD203B41FA5}">
                      <a16:colId xmlns:a16="http://schemas.microsoft.com/office/drawing/2014/main" val="2246426069"/>
                    </a:ext>
                  </a:extLst>
                </a:gridCol>
                <a:gridCol w="1391266">
                  <a:extLst>
                    <a:ext uri="{9D8B030D-6E8A-4147-A177-3AD203B41FA5}">
                      <a16:colId xmlns:a16="http://schemas.microsoft.com/office/drawing/2014/main" val="1010958468"/>
                    </a:ext>
                  </a:extLst>
                </a:gridCol>
                <a:gridCol w="1391266">
                  <a:extLst>
                    <a:ext uri="{9D8B030D-6E8A-4147-A177-3AD203B41FA5}">
                      <a16:colId xmlns:a16="http://schemas.microsoft.com/office/drawing/2014/main" val="949520296"/>
                    </a:ext>
                  </a:extLst>
                </a:gridCol>
              </a:tblGrid>
              <a:tr h="426367">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Art. indéf.</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Art. Déf.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Possessif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Démonstratif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Autre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46121677"/>
                  </a:ext>
                </a:extLst>
              </a:tr>
              <a:tr h="680585">
                <a:tc>
                  <a:txBody>
                    <a:bodyPr/>
                    <a:lstStyle/>
                    <a:p>
                      <a:pPr algn="ctr">
                        <a:lnSpc>
                          <a:spcPct val="107000"/>
                        </a:lnSpc>
                        <a:spcAft>
                          <a:spcPts val="800"/>
                        </a:spcAft>
                      </a:pPr>
                      <a:r>
                        <a:rPr lang="fr-FR" sz="1400">
                          <a:effectLst/>
                        </a:rPr>
                        <a:t>Masc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1838504"/>
                  </a:ext>
                </a:extLst>
              </a:tr>
              <a:tr h="680585">
                <a:tc>
                  <a:txBody>
                    <a:bodyPr/>
                    <a:lstStyle/>
                    <a:p>
                      <a:pPr algn="ctr">
                        <a:lnSpc>
                          <a:spcPct val="107000"/>
                        </a:lnSpc>
                        <a:spcAft>
                          <a:spcPts val="800"/>
                        </a:spcAft>
                      </a:pPr>
                      <a:r>
                        <a:rPr lang="fr-FR" sz="1400">
                          <a:effectLst/>
                        </a:rPr>
                        <a:t>Masc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46491119"/>
                  </a:ext>
                </a:extLst>
              </a:tr>
              <a:tr h="680585">
                <a:tc>
                  <a:txBody>
                    <a:bodyPr/>
                    <a:lstStyle/>
                    <a:p>
                      <a:pPr algn="ctr">
                        <a:lnSpc>
                          <a:spcPct val="107000"/>
                        </a:lnSpc>
                        <a:spcAft>
                          <a:spcPts val="800"/>
                        </a:spcAft>
                      </a:pPr>
                      <a:r>
                        <a:rPr lang="fr-FR" sz="1400">
                          <a:effectLst/>
                        </a:rPr>
                        <a:t>Fém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01849897"/>
                  </a:ext>
                </a:extLst>
              </a:tr>
              <a:tr h="680585">
                <a:tc>
                  <a:txBody>
                    <a:bodyPr/>
                    <a:lstStyle/>
                    <a:p>
                      <a:pPr algn="ctr">
                        <a:lnSpc>
                          <a:spcPct val="107000"/>
                        </a:lnSpc>
                        <a:spcAft>
                          <a:spcPts val="800"/>
                        </a:spcAft>
                      </a:pPr>
                      <a:r>
                        <a:rPr lang="fr-FR" sz="1400">
                          <a:effectLst/>
                        </a:rPr>
                        <a:t>Fém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66928271"/>
                  </a:ext>
                </a:extLst>
              </a:tr>
            </a:tbl>
          </a:graphicData>
        </a:graphic>
      </p:graphicFrame>
    </p:spTree>
    <p:extLst>
      <p:ext uri="{BB962C8B-B14F-4D97-AF65-F5344CB8AC3E}">
        <p14:creationId xmlns:p14="http://schemas.microsoft.com/office/powerpoint/2010/main" val="2043539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525963"/>
          </a:xfrm>
        </p:spPr>
        <p:txBody>
          <a:bodyPr>
            <a:normAutofit/>
          </a:bodyPr>
          <a:lstStyle/>
          <a:p>
            <a:r>
              <a:rPr lang="fr-FR" dirty="0">
                <a:solidFill>
                  <a:srgbClr val="00B050"/>
                </a:solidFill>
              </a:rPr>
              <a:t>correction</a:t>
            </a:r>
          </a:p>
          <a:p>
            <a:pPr marL="0" indent="0">
              <a:buNone/>
            </a:pPr>
            <a:endParaRPr lang="fr-FR" dirty="0"/>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5" name="Tableau 4">
            <a:extLst>
              <a:ext uri="{FF2B5EF4-FFF2-40B4-BE49-F238E27FC236}">
                <a16:creationId xmlns:a16="http://schemas.microsoft.com/office/drawing/2014/main" id="{663030B5-A658-4280-B945-DBFCB299CDEA}"/>
              </a:ext>
            </a:extLst>
          </p:cNvPr>
          <p:cNvGraphicFramePr>
            <a:graphicFrameLocks noGrp="1"/>
          </p:cNvGraphicFramePr>
          <p:nvPr>
            <p:extLst>
              <p:ext uri="{D42A27DB-BD31-4B8C-83A1-F6EECF244321}">
                <p14:modId xmlns:p14="http://schemas.microsoft.com/office/powerpoint/2010/main" val="1426122892"/>
              </p:ext>
            </p:extLst>
          </p:nvPr>
        </p:nvGraphicFramePr>
        <p:xfrm>
          <a:off x="434380" y="2708920"/>
          <a:ext cx="8147246" cy="3177207"/>
        </p:xfrm>
        <a:graphic>
          <a:graphicData uri="http://schemas.openxmlformats.org/drawingml/2006/table">
            <a:tbl>
              <a:tblPr firstRow="1" firstCol="1" bandRow="1">
                <a:tableStyleId>{21E4AEA4-8DFA-4A89-87EB-49C32662AFE0}</a:tableStyleId>
              </a:tblPr>
              <a:tblGrid>
                <a:gridCol w="1191715">
                  <a:extLst>
                    <a:ext uri="{9D8B030D-6E8A-4147-A177-3AD203B41FA5}">
                      <a16:colId xmlns:a16="http://schemas.microsoft.com/office/drawing/2014/main" val="3221655686"/>
                    </a:ext>
                  </a:extLst>
                </a:gridCol>
                <a:gridCol w="1390467">
                  <a:extLst>
                    <a:ext uri="{9D8B030D-6E8A-4147-A177-3AD203B41FA5}">
                      <a16:colId xmlns:a16="http://schemas.microsoft.com/office/drawing/2014/main" val="1122862564"/>
                    </a:ext>
                  </a:extLst>
                </a:gridCol>
                <a:gridCol w="1391266">
                  <a:extLst>
                    <a:ext uri="{9D8B030D-6E8A-4147-A177-3AD203B41FA5}">
                      <a16:colId xmlns:a16="http://schemas.microsoft.com/office/drawing/2014/main" val="2234963167"/>
                    </a:ext>
                  </a:extLst>
                </a:gridCol>
                <a:gridCol w="1391266">
                  <a:extLst>
                    <a:ext uri="{9D8B030D-6E8A-4147-A177-3AD203B41FA5}">
                      <a16:colId xmlns:a16="http://schemas.microsoft.com/office/drawing/2014/main" val="2246426069"/>
                    </a:ext>
                  </a:extLst>
                </a:gridCol>
                <a:gridCol w="1391266">
                  <a:extLst>
                    <a:ext uri="{9D8B030D-6E8A-4147-A177-3AD203B41FA5}">
                      <a16:colId xmlns:a16="http://schemas.microsoft.com/office/drawing/2014/main" val="1010958468"/>
                    </a:ext>
                  </a:extLst>
                </a:gridCol>
                <a:gridCol w="1391266">
                  <a:extLst>
                    <a:ext uri="{9D8B030D-6E8A-4147-A177-3AD203B41FA5}">
                      <a16:colId xmlns:a16="http://schemas.microsoft.com/office/drawing/2014/main" val="949520296"/>
                    </a:ext>
                  </a:extLst>
                </a:gridCol>
              </a:tblGrid>
              <a:tr h="454867">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Art. indéf.</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Art. Déf.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Possessif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Démonstratif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Autre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46121677"/>
                  </a:ext>
                </a:extLst>
              </a:tr>
              <a:tr h="680585">
                <a:tc>
                  <a:txBody>
                    <a:bodyPr/>
                    <a:lstStyle/>
                    <a:p>
                      <a:pPr algn="ctr">
                        <a:lnSpc>
                          <a:spcPct val="107000"/>
                        </a:lnSpc>
                        <a:spcAft>
                          <a:spcPts val="800"/>
                        </a:spcAft>
                      </a:pPr>
                      <a:r>
                        <a:rPr lang="fr-FR" sz="1400">
                          <a:effectLst/>
                        </a:rPr>
                        <a:t>Masc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un</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le</a:t>
                      </a:r>
                      <a:r>
                        <a:rPr lang="fr-FR" sz="1400" dirty="0">
                          <a:effectLst/>
                        </a:rPr>
                        <a:t> l’</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 </a:t>
                      </a:r>
                      <a:r>
                        <a:rPr lang="fr-FR" sz="1100" dirty="0"/>
                        <a:t>ton son mon</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de du</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1838504"/>
                  </a:ext>
                </a:extLst>
              </a:tr>
              <a:tr h="680585">
                <a:tc>
                  <a:txBody>
                    <a:bodyPr/>
                    <a:lstStyle/>
                    <a:p>
                      <a:pPr algn="ctr">
                        <a:lnSpc>
                          <a:spcPct val="107000"/>
                        </a:lnSpc>
                        <a:spcAft>
                          <a:spcPts val="800"/>
                        </a:spcAft>
                      </a:pPr>
                      <a:r>
                        <a:rPr lang="fr-FR" sz="1400">
                          <a:effectLst/>
                        </a:rPr>
                        <a:t>Masc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les</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leurs</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deux</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46491119"/>
                  </a:ext>
                </a:extLst>
              </a:tr>
              <a:tr h="680585">
                <a:tc>
                  <a:txBody>
                    <a:bodyPr/>
                    <a:lstStyle/>
                    <a:p>
                      <a:pPr algn="ctr">
                        <a:lnSpc>
                          <a:spcPct val="107000"/>
                        </a:lnSpc>
                        <a:spcAft>
                          <a:spcPts val="800"/>
                        </a:spcAft>
                      </a:pPr>
                      <a:r>
                        <a:rPr lang="fr-FR" sz="1400">
                          <a:effectLst/>
                        </a:rPr>
                        <a:t>Fém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une</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la</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ma</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01849897"/>
                  </a:ext>
                </a:extLst>
              </a:tr>
              <a:tr h="680585">
                <a:tc>
                  <a:txBody>
                    <a:bodyPr/>
                    <a:lstStyle/>
                    <a:p>
                      <a:pPr algn="ctr">
                        <a:lnSpc>
                          <a:spcPct val="107000"/>
                        </a:lnSpc>
                        <a:spcAft>
                          <a:spcPts val="800"/>
                        </a:spcAft>
                      </a:pPr>
                      <a:r>
                        <a:rPr lang="fr-FR" sz="1400">
                          <a:effectLst/>
                        </a:rPr>
                        <a:t>Fém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t>des</a:t>
                      </a: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66928271"/>
                  </a:ext>
                </a:extLst>
              </a:tr>
            </a:tbl>
          </a:graphicData>
        </a:graphic>
      </p:graphicFrame>
    </p:spTree>
    <p:extLst>
      <p:ext uri="{BB962C8B-B14F-4D97-AF65-F5344CB8AC3E}">
        <p14:creationId xmlns:p14="http://schemas.microsoft.com/office/powerpoint/2010/main" val="4280198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4</a:t>
            </a:r>
          </a:p>
          <a:p>
            <a:pPr marL="0" indent="0">
              <a:buNone/>
            </a:pPr>
            <a:r>
              <a:rPr lang="fr-FR" dirty="0"/>
              <a:t>  Le fournil des boulangers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CCB598DC-D3CF-4492-84E2-557F674CD4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24421" y="3212976"/>
            <a:ext cx="3865144" cy="2786124"/>
          </a:xfrm>
          <a:prstGeom prst="rect">
            <a:avLst/>
          </a:prstGeom>
        </p:spPr>
      </p:pic>
      <p:pic>
        <p:nvPicPr>
          <p:cNvPr id="5" name="Image 4">
            <a:extLst>
              <a:ext uri="{FF2B5EF4-FFF2-40B4-BE49-F238E27FC236}">
                <a16:creationId xmlns:a16="http://schemas.microsoft.com/office/drawing/2014/main" id="{227DBF45-C36A-4A20-8714-704ADF5E0F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552" y="3212976"/>
            <a:ext cx="3896109" cy="2786124"/>
          </a:xfrm>
          <a:prstGeom prst="rect">
            <a:avLst/>
          </a:prstGeom>
        </p:spPr>
      </p:pic>
    </p:spTree>
    <p:extLst>
      <p:ext uri="{BB962C8B-B14F-4D97-AF65-F5344CB8AC3E}">
        <p14:creationId xmlns:p14="http://schemas.microsoft.com/office/powerpoint/2010/main" val="3253273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323528" y="1600200"/>
            <a:ext cx="8363272" cy="4781128"/>
          </a:xfrm>
        </p:spPr>
        <p:txBody>
          <a:bodyPr>
            <a:normAutofit fontScale="92500" lnSpcReduction="20000"/>
          </a:bodyPr>
          <a:lstStyle/>
          <a:p>
            <a:r>
              <a:rPr lang="fr-FR" dirty="0">
                <a:solidFill>
                  <a:srgbClr val="861414"/>
                </a:solidFill>
              </a:rPr>
              <a:t>Lis cet extrait 5</a:t>
            </a:r>
          </a:p>
          <a:p>
            <a:pPr marL="0" indent="0">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A la maison, maman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râler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toujours à cause du sucre disparu : il nous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falloir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vraiment démasquer au plus vite le coupable. Le dimanche matin, nous nous sommes donc retrouvés, Stefan et moi, devant la première boulangerie. A vrai dire, nous n’avons pas eu besoin de visiter les autres : </a:t>
            </a: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Tu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parler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 de réduire le nombre de suspects ? … » lui ai-je lancé en riant. </a:t>
            </a: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Autour du four du boulanger, des dizaines d’habitants se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bousculer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avec leurs pâtisseries à cuire : kouglofs, mannalas,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bredele</a:t>
            </a:r>
            <a:r>
              <a:rPr lang="fr-FR" sz="1800" dirty="0">
                <a:effectLst/>
                <a:latin typeface="Calibri" panose="020F0502020204030204" pitchFamily="34" charset="0"/>
                <a:ea typeface="Calibri" panose="020F0502020204030204" pitchFamily="34" charset="0"/>
                <a:cs typeface="Times New Roman" panose="02020603050405020304" pitchFamily="18" charset="0"/>
              </a:rPr>
              <a:t>, pains de Noël, pain d’épice, bretzels…Il faut dire que décembre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approcher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 on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préparer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déjà les fêtes dans les familles. « Encore loupé ! » a grogné Stefan en chiffonnant rageusement sa casquette. Son enquête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tourner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court…</a:t>
            </a:r>
          </a:p>
          <a:p>
            <a:pPr marL="0" indent="0">
              <a:lnSpc>
                <a:spcPct val="150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9149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Gagne ton chapitre ! </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endParaRPr lang="fr-FR" dirty="0"/>
          </a:p>
          <a:p>
            <a:r>
              <a:rPr lang="fr-FR" dirty="0"/>
              <a:t>Tu dois résoudre les énigmes qui te sont proposées pour pouvoir découvrir l’histoire des verriers de Noël. </a:t>
            </a:r>
          </a:p>
          <a:p>
            <a:endParaRPr lang="fr-FR" dirty="0"/>
          </a:p>
          <a:p>
            <a:r>
              <a:rPr lang="fr-FR" dirty="0"/>
              <a:t>À la fin, tu auras un bonus pour en savoir plus sur les verriers.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950995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fontScale="85000" lnSpcReduction="20000"/>
          </a:bodyPr>
          <a:lstStyle/>
          <a:p>
            <a:r>
              <a:rPr lang="fr-FR" dirty="0">
                <a:solidFill>
                  <a:srgbClr val="861414"/>
                </a:solidFill>
              </a:rPr>
              <a:t>Défi 5 : Conjugue à l’imparfait</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Maman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râler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Il nous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falloir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Tu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parler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D</a:t>
            </a:r>
            <a:r>
              <a:rPr lang="fr-FR" sz="3200" dirty="0">
                <a:effectLst/>
                <a:latin typeface="Calibri" panose="020F0502020204030204" pitchFamily="34" charset="0"/>
                <a:ea typeface="Calibri" panose="020F0502020204030204" pitchFamily="34" charset="0"/>
                <a:cs typeface="Times New Roman" panose="02020603050405020304" pitchFamily="18" charset="0"/>
              </a:rPr>
              <a:t>es dizaines d’habitants se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bousculer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a:t>
            </a: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D</a:t>
            </a:r>
            <a:r>
              <a:rPr lang="fr-FR" sz="3200" dirty="0">
                <a:effectLst/>
                <a:latin typeface="Calibri" panose="020F0502020204030204" pitchFamily="34" charset="0"/>
                <a:ea typeface="Calibri" panose="020F0502020204030204" pitchFamily="34" charset="0"/>
                <a:cs typeface="Times New Roman" panose="02020603050405020304" pitchFamily="18" charset="0"/>
              </a:rPr>
              <a:t>écembre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approcher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O</a:t>
            </a:r>
            <a:r>
              <a:rPr lang="fr-FR" sz="3200" dirty="0">
                <a:effectLst/>
                <a:latin typeface="Calibri" panose="020F0502020204030204" pitchFamily="34" charset="0"/>
                <a:ea typeface="Calibri" panose="020F0502020204030204" pitchFamily="34" charset="0"/>
                <a:cs typeface="Times New Roman" panose="02020603050405020304" pitchFamily="18" charset="0"/>
              </a:rPr>
              <a:t>n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préparer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Son enquête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tourner</a:t>
            </a:r>
            <a:r>
              <a:rPr lang="fr-FR" sz="3200" dirty="0">
                <a:effectLst/>
                <a:latin typeface="Calibri" panose="020F0502020204030204" pitchFamily="34" charset="0"/>
                <a:ea typeface="Calibri" panose="020F0502020204030204" pitchFamily="34" charset="0"/>
                <a:cs typeface="Times New Roman" panose="02020603050405020304" pitchFamily="18" charset="0"/>
              </a:rPr>
              <a:t>) _______________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court</a:t>
            </a: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4270318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fontScale="85000" lnSpcReduction="20000"/>
          </a:bodyPr>
          <a:lstStyle/>
          <a:p>
            <a:r>
              <a:rPr lang="fr-FR" dirty="0">
                <a:solidFill>
                  <a:srgbClr val="00B050"/>
                </a:solidFill>
              </a:rPr>
              <a:t>correction</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Maman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râlait.</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Il nous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fallait</a:t>
            </a:r>
            <a:r>
              <a:rPr lang="fr-FR" b="1" dirty="0">
                <a:latin typeface="Calibri" panose="020F0502020204030204" pitchFamily="34" charset="0"/>
                <a:ea typeface="Calibri" panose="020F0502020204030204" pitchFamily="34" charset="0"/>
                <a:cs typeface="Times New Roman" panose="02020603050405020304" pitchFamily="18" charset="0"/>
              </a:rPr>
              <a:t>.</a:t>
            </a:r>
            <a:endParaRPr lang="fr-FR"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Tu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parlais.</a:t>
            </a:r>
            <a:endParaRPr lang="fr-FR"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D</a:t>
            </a:r>
            <a:r>
              <a:rPr lang="fr-FR" sz="3200" dirty="0">
                <a:effectLst/>
                <a:latin typeface="Calibri" panose="020F0502020204030204" pitchFamily="34" charset="0"/>
                <a:ea typeface="Calibri" panose="020F0502020204030204" pitchFamily="34" charset="0"/>
                <a:cs typeface="Times New Roman" panose="02020603050405020304" pitchFamily="18" charset="0"/>
              </a:rPr>
              <a:t>es dizaines d’habitants se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bousculaient</a:t>
            </a:r>
            <a:r>
              <a:rPr lang="fr-FR" b="1" dirty="0">
                <a:latin typeface="Calibri" panose="020F0502020204030204" pitchFamily="34" charset="0"/>
                <a:ea typeface="Calibri" panose="020F0502020204030204" pitchFamily="34" charset="0"/>
                <a:cs typeface="Times New Roman" panose="02020603050405020304" pitchFamily="18" charset="0"/>
              </a:rPr>
              <a:t>.</a:t>
            </a:r>
            <a:endParaRPr lang="fr-FR"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D</a:t>
            </a:r>
            <a:r>
              <a:rPr lang="fr-FR" sz="3200" dirty="0">
                <a:effectLst/>
                <a:latin typeface="Calibri" panose="020F0502020204030204" pitchFamily="34" charset="0"/>
                <a:ea typeface="Calibri" panose="020F0502020204030204" pitchFamily="34" charset="0"/>
                <a:cs typeface="Times New Roman" panose="02020603050405020304" pitchFamily="18" charset="0"/>
              </a:rPr>
              <a:t>écembre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approchait.</a:t>
            </a:r>
            <a:endParaRPr lang="fr-FR"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On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préparait.</a:t>
            </a:r>
            <a:endParaRPr lang="fr-FR"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Son enquête </a:t>
            </a:r>
            <a:r>
              <a:rPr lang="fr-FR" sz="3200" b="1" dirty="0">
                <a:effectLst/>
                <a:latin typeface="Calibri" panose="020F0502020204030204" pitchFamily="34" charset="0"/>
                <a:ea typeface="Calibri" panose="020F0502020204030204" pitchFamily="34" charset="0"/>
                <a:cs typeface="Times New Roman" panose="02020603050405020304" pitchFamily="18" charset="0"/>
              </a:rPr>
              <a:t>tournait</a:t>
            </a:r>
            <a:r>
              <a:rPr lang="fr-FR" sz="3200" dirty="0">
                <a:effectLst/>
                <a:latin typeface="Calibri" panose="020F0502020204030204" pitchFamily="34" charset="0"/>
                <a:ea typeface="Calibri" panose="020F0502020204030204" pitchFamily="34" charset="0"/>
                <a:cs typeface="Times New Roman" panose="02020603050405020304" pitchFamily="18" charset="0"/>
              </a:rPr>
              <a:t> court.</a:t>
            </a: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624487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5</a:t>
            </a:r>
          </a:p>
          <a:p>
            <a:pPr marL="0" indent="0">
              <a:buNone/>
            </a:pPr>
            <a:r>
              <a:rPr lang="fr-FR" dirty="0"/>
              <a:t>  Les pâtisseries de Noël en Alsace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8" name="Image 7">
            <a:extLst>
              <a:ext uri="{FF2B5EF4-FFF2-40B4-BE49-F238E27FC236}">
                <a16:creationId xmlns:a16="http://schemas.microsoft.com/office/drawing/2014/main" id="{D66C8953-5BCB-4D76-8D2E-59B740EBC7F1}"/>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2831" b="96677" l="3698" r="96927">
                        <a14:foregroundMark x1="29583" y1="13662" x2="36482" y2="6733"/>
                        <a14:foregroundMark x1="39046" y1="5417" x2="60104" y2="7754"/>
                        <a14:foregroundMark x1="60104" y1="7754" x2="63385" y2="9662"/>
                        <a14:foregroundMark x1="44688" y1="4123" x2="43646" y2="3385"/>
                        <a14:foregroundMark x1="53802" y1="3877" x2="56563" y2="4369"/>
                        <a14:foregroundMark x1="55313" y1="3877" x2="55729" y2="2831"/>
                        <a14:foregroundMark x1="87813" y1="29477" x2="90573" y2="54708"/>
                        <a14:foregroundMark x1="90573" y1="54708" x2="92083" y2="43754"/>
                        <a14:foregroundMark x1="9427" y1="30954" x2="7760" y2="70585"/>
                        <a14:foregroundMark x1="7760" y1="70585" x2="15990" y2="79692"/>
                        <a14:foregroundMark x1="15990" y1="79692" x2="36615" y2="88431"/>
                        <a14:foregroundMark x1="36615" y1="88431" x2="57969" y2="91138"/>
                        <a14:foregroundMark x1="57969" y1="91138" x2="79635" y2="83631"/>
                        <a14:foregroundMark x1="79635" y1="83631" x2="89896" y2="75446"/>
                        <a14:foregroundMark x1="89896" y1="75446" x2="96927" y2="62215"/>
                        <a14:foregroundMark x1="96927" y1="62215" x2="93177" y2="49538"/>
                        <a14:foregroundMark x1="93177" y1="49538" x2="89115" y2="44246"/>
                        <a14:foregroundMark x1="10677" y1="42277" x2="3698" y2="52369"/>
                        <a14:foregroundMark x1="3698" y1="52369" x2="7917" y2="69908"/>
                        <a14:foregroundMark x1="32813" y1="93231" x2="43177" y2="96738"/>
                        <a14:foregroundMark x1="43177" y1="96738" x2="56823" y2="96738"/>
                        <a14:foregroundMark x1="96719" y1="58338" x2="96927" y2="61354"/>
                        <a14:backgroundMark x1="37865" y1="5846" x2="38958" y2="5600"/>
                        <a14:backgroundMark x1="36823" y1="5846" x2="38542" y2="4369"/>
                      </a14:backgroundRemoval>
                    </a14:imgEffect>
                  </a14:imgLayer>
                </a14:imgProps>
              </a:ext>
              <a:ext uri="{28A0092B-C50C-407E-A947-70E740481C1C}">
                <a14:useLocalDpi xmlns:a14="http://schemas.microsoft.com/office/drawing/2010/main"/>
              </a:ext>
            </a:extLst>
          </a:blip>
          <a:stretch>
            <a:fillRect/>
          </a:stretch>
        </p:blipFill>
        <p:spPr>
          <a:xfrm>
            <a:off x="395536" y="2784426"/>
            <a:ext cx="2541592" cy="2151087"/>
          </a:xfrm>
          <a:prstGeom prst="rect">
            <a:avLst/>
          </a:prstGeom>
        </p:spPr>
      </p:pic>
      <p:pic>
        <p:nvPicPr>
          <p:cNvPr id="9" name="Image 8">
            <a:extLst>
              <a:ext uri="{FF2B5EF4-FFF2-40B4-BE49-F238E27FC236}">
                <a16:creationId xmlns:a16="http://schemas.microsoft.com/office/drawing/2014/main" id="{2E8BA269-B6B5-4842-8B7A-DE5C79700F39}"/>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048" b="91955" l="10000" r="90000">
                        <a14:foregroundMark x1="29219" y1="9840" x2="34792" y2="7114"/>
                        <a14:foregroundMark x1="34792" y1="7114" x2="39531" y2="10971"/>
                        <a14:foregroundMark x1="39531" y1="10971" x2="39688" y2="11370"/>
                        <a14:foregroundMark x1="40625" y1="90027" x2="46094" y2="91822"/>
                        <a14:foregroundMark x1="46094" y1="91822" x2="51875" y2="91755"/>
                        <a14:foregroundMark x1="51875" y1="91755" x2="57396" y2="91955"/>
                        <a14:foregroundMark x1="57396" y1="91955" x2="65365" y2="90559"/>
                      </a14:backgroundRemoval>
                    </a14:imgEffect>
                  </a14:imgLayer>
                </a14:imgProps>
              </a:ext>
              <a:ext uri="{28A0092B-C50C-407E-A947-70E740481C1C}">
                <a14:useLocalDpi xmlns:a14="http://schemas.microsoft.com/office/drawing/2010/main"/>
              </a:ext>
            </a:extLst>
          </a:blip>
          <a:stretch>
            <a:fillRect/>
          </a:stretch>
        </p:blipFill>
        <p:spPr>
          <a:xfrm>
            <a:off x="2627784" y="4294219"/>
            <a:ext cx="3081303" cy="2413687"/>
          </a:xfrm>
          <a:prstGeom prst="rect">
            <a:avLst/>
          </a:prstGeom>
        </p:spPr>
      </p:pic>
      <p:pic>
        <p:nvPicPr>
          <p:cNvPr id="10" name="Image 9">
            <a:extLst>
              <a:ext uri="{FF2B5EF4-FFF2-40B4-BE49-F238E27FC236}">
                <a16:creationId xmlns:a16="http://schemas.microsoft.com/office/drawing/2014/main" id="{4A4AAE9D-F7C4-4825-AE20-9D8E2C621D3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631848" y="2885109"/>
            <a:ext cx="3235250" cy="2155991"/>
          </a:xfrm>
          <a:prstGeom prst="rect">
            <a:avLst/>
          </a:prstGeom>
        </p:spPr>
      </p:pic>
    </p:spTree>
    <p:extLst>
      <p:ext uri="{BB962C8B-B14F-4D97-AF65-F5344CB8AC3E}">
        <p14:creationId xmlns:p14="http://schemas.microsoft.com/office/powerpoint/2010/main" val="2912782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323528" y="1600200"/>
            <a:ext cx="8363272" cy="4983162"/>
          </a:xfrm>
        </p:spPr>
        <p:txBody>
          <a:bodyPr>
            <a:normAutofit fontScale="70000" lnSpcReduction="20000"/>
          </a:bodyPr>
          <a:lstStyle/>
          <a:p>
            <a:r>
              <a:rPr lang="fr-FR" dirty="0">
                <a:solidFill>
                  <a:srgbClr val="861414"/>
                </a:solidFill>
              </a:rPr>
              <a:t>Lis cet extrait 6</a:t>
            </a:r>
          </a:p>
          <a:p>
            <a:pPr indent="0">
              <a:lnSpc>
                <a:spcPct val="150000"/>
              </a:lnSpc>
              <a:spcAft>
                <a:spcPts val="800"/>
              </a:spcAft>
              <a:buNone/>
            </a:pPr>
            <a:r>
              <a:rPr lang="fr-FR" sz="2100" dirty="0">
                <a:effectLst/>
                <a:latin typeface="Calibri" panose="020F0502020204030204" pitchFamily="34" charset="0"/>
                <a:ea typeface="Calibri" panose="020F0502020204030204" pitchFamily="34" charset="0"/>
                <a:cs typeface="Times New Roman" panose="02020603050405020304" pitchFamily="18" charset="0"/>
              </a:rPr>
              <a:t>En rentrant, nous sommes tombés nez à nez avec mon père. Lui aussi est employé à la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verrerie</a:t>
            </a:r>
            <a:r>
              <a:rPr lang="fr-FR" sz="2100" dirty="0">
                <a:effectLst/>
                <a:latin typeface="Calibri" panose="020F0502020204030204" pitchFamily="34" charset="0"/>
                <a:ea typeface="Calibri" panose="020F0502020204030204" pitchFamily="34" charset="0"/>
                <a:cs typeface="Times New Roman" panose="02020603050405020304" pitchFamily="18" charset="0"/>
              </a:rPr>
              <a:t>, mais au laboratoire : il est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chimiste</a:t>
            </a:r>
            <a:r>
              <a:rPr lang="fr-FR" sz="21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50000"/>
              </a:lnSpc>
              <a:spcAft>
                <a:spcPts val="800"/>
              </a:spcAft>
              <a:buNone/>
            </a:pPr>
            <a:r>
              <a:rPr lang="fr-FR" sz="2100" dirty="0">
                <a:effectLst/>
                <a:latin typeface="Calibri" panose="020F0502020204030204" pitchFamily="34" charset="0"/>
                <a:ea typeface="Calibri" panose="020F0502020204030204" pitchFamily="34" charset="0"/>
                <a:cs typeface="Times New Roman" panose="02020603050405020304" pitchFamily="18" charset="0"/>
              </a:rPr>
              <a:t>« Tu vas à la chapelle ? lui ai-je demandé. </a:t>
            </a:r>
          </a:p>
          <a:p>
            <a:pPr marL="342900" lvl="0" indent="-342900">
              <a:lnSpc>
                <a:spcPct val="150000"/>
              </a:lnSpc>
              <a:buFont typeface="Calibri" panose="020F0502020204030204" pitchFamily="34" charset="0"/>
              <a:buChar char="-"/>
            </a:pPr>
            <a:r>
              <a:rPr lang="fr-FR" sz="2100" dirty="0">
                <a:effectLst/>
                <a:latin typeface="Calibri" panose="020F0502020204030204" pitchFamily="34" charset="0"/>
                <a:ea typeface="Calibri" panose="020F0502020204030204" pitchFamily="34" charset="0"/>
                <a:cs typeface="Times New Roman" panose="02020603050405020304" pitchFamily="18" charset="0"/>
              </a:rPr>
              <a:t>Oui, j’ai une préparation à faire pour demain. </a:t>
            </a:r>
          </a:p>
          <a:p>
            <a:pPr marL="342900" lvl="0" indent="-342900">
              <a:lnSpc>
                <a:spcPct val="150000"/>
              </a:lnSpc>
              <a:spcAft>
                <a:spcPts val="800"/>
              </a:spcAft>
              <a:buFont typeface="Calibri" panose="020F0502020204030204" pitchFamily="34" charset="0"/>
              <a:buChar char="-"/>
            </a:pPr>
            <a:r>
              <a:rPr lang="fr-FR" sz="2100" dirty="0">
                <a:effectLst/>
                <a:latin typeface="Calibri" panose="020F0502020204030204" pitchFamily="34" charset="0"/>
                <a:ea typeface="Calibri" panose="020F0502020204030204" pitchFamily="34" charset="0"/>
                <a:cs typeface="Times New Roman" panose="02020603050405020304" pitchFamily="18" charset="0"/>
              </a:rPr>
              <a:t>On peut venir avec toi ?</a:t>
            </a:r>
          </a:p>
          <a:p>
            <a:pPr marL="0" indent="0">
              <a:lnSpc>
                <a:spcPct val="150000"/>
              </a:lnSpc>
              <a:spcAft>
                <a:spcPts val="800"/>
              </a:spcAft>
              <a:buNone/>
            </a:pPr>
            <a:r>
              <a:rPr lang="fr-FR" sz="2100" dirty="0">
                <a:effectLst/>
                <a:latin typeface="Calibri" panose="020F0502020204030204" pitchFamily="34" charset="0"/>
                <a:ea typeface="Calibri" panose="020F0502020204030204" pitchFamily="34" charset="0"/>
                <a:cs typeface="Times New Roman" panose="02020603050405020304" pitchFamily="18" charset="0"/>
              </a:rPr>
              <a:t>Le laboratoire de mon père est installé dans l’ancienne église du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village</a:t>
            </a:r>
            <a:r>
              <a:rPr lang="fr-FR" sz="2100" dirty="0">
                <a:effectLst/>
                <a:latin typeface="Calibri" panose="020F0502020204030204" pitchFamily="34" charset="0"/>
                <a:ea typeface="Calibri" panose="020F0502020204030204" pitchFamily="34" charset="0"/>
                <a:cs typeface="Times New Roman" panose="02020603050405020304" pitchFamily="18" charset="0"/>
              </a:rPr>
              <a:t> : tout le monde l’appelle la chapelle des Verriers... C’est là que se trouve l’atelier d’</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argenture</a:t>
            </a:r>
            <a:r>
              <a:rPr lang="fr-FR" sz="2100" dirty="0">
                <a:effectLst/>
                <a:latin typeface="Calibri" panose="020F0502020204030204" pitchFamily="34" charset="0"/>
                <a:ea typeface="Calibri" panose="020F0502020204030204" pitchFamily="34" charset="0"/>
                <a:cs typeface="Times New Roman" panose="02020603050405020304" pitchFamily="18" charset="0"/>
              </a:rPr>
              <a:t>. Il n’y a que quelques usines dans le monde qui détiennent la formule chimique permettant de couvrir d’argent l’intérieur des objets en verre. A Goetzenbruck, deux personnes seulement connaissent cette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formule</a:t>
            </a:r>
            <a:r>
              <a:rPr lang="fr-FR" sz="2100" dirty="0">
                <a:effectLst/>
                <a:latin typeface="Calibri" panose="020F0502020204030204" pitchFamily="34" charset="0"/>
                <a:ea typeface="Calibri" panose="020F0502020204030204" pitchFamily="34" charset="0"/>
                <a:cs typeface="Times New Roman" panose="02020603050405020304" pitchFamily="18" charset="0"/>
              </a:rPr>
              <a:t> secrète : le directeur de la verrerie, et mon père. Grâce à l’argenture chimique, le verre transparent se transforme en miroir scintillant. C’est magique à voir ! « Ce n’est pas de la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magie</a:t>
            </a:r>
            <a:r>
              <a:rPr lang="fr-FR" sz="2100" dirty="0">
                <a:effectLst/>
                <a:latin typeface="Calibri" panose="020F0502020204030204" pitchFamily="34" charset="0"/>
                <a:ea typeface="Calibri" panose="020F0502020204030204" pitchFamily="34" charset="0"/>
                <a:cs typeface="Times New Roman" panose="02020603050405020304" pitchFamily="18" charset="0"/>
              </a:rPr>
              <a:t>, c’est de la chimie », a l’habitude de dire papa. Pour sa part, la disparition du </a:t>
            </a:r>
            <a:r>
              <a:rPr lang="fr-FR" sz="2100" b="1" u="sng" dirty="0">
                <a:effectLst/>
                <a:latin typeface="Calibri" panose="020F0502020204030204" pitchFamily="34" charset="0"/>
                <a:ea typeface="Calibri" panose="020F0502020204030204" pitchFamily="34" charset="0"/>
                <a:cs typeface="Times New Roman" panose="02020603050405020304" pitchFamily="18" charset="0"/>
              </a:rPr>
              <a:t>sucre</a:t>
            </a:r>
            <a:r>
              <a:rPr lang="fr-FR" sz="2100" dirty="0">
                <a:effectLst/>
                <a:latin typeface="Calibri" panose="020F0502020204030204" pitchFamily="34" charset="0"/>
                <a:ea typeface="Calibri" panose="020F0502020204030204" pitchFamily="34" charset="0"/>
                <a:cs typeface="Times New Roman" panose="02020603050405020304" pitchFamily="18" charset="0"/>
              </a:rPr>
              <a:t> ne semblait pas du tout le préoccuper.</a:t>
            </a:r>
          </a:p>
          <a:p>
            <a:pPr marL="0" indent="0">
              <a:lnSpc>
                <a:spcPct val="150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8665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fontScale="85000" lnSpcReduction="20000"/>
          </a:bodyPr>
          <a:lstStyle/>
          <a:p>
            <a:r>
              <a:rPr lang="fr-FR" dirty="0">
                <a:solidFill>
                  <a:srgbClr val="861414"/>
                </a:solidFill>
              </a:rPr>
              <a:t>Défi 6 : Trouve 2 mots de la même famille</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verrerie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chimiste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p>
          <a:p>
            <a:pPr marL="0" indent="0">
              <a:lnSpc>
                <a:spcPct val="150000"/>
              </a:lnSpc>
              <a:buNone/>
            </a:pPr>
            <a:r>
              <a:rPr lang="fr-FR" dirty="0">
                <a:latin typeface="Calibri" panose="020F0502020204030204" pitchFamily="34" charset="0"/>
                <a:ea typeface="Calibri" panose="020F0502020204030204" pitchFamily="34" charset="0"/>
                <a:cs typeface="Times New Roman" panose="02020603050405020304" pitchFamily="18" charset="0"/>
              </a:rPr>
              <a:t>village</a:t>
            </a:r>
            <a:r>
              <a:rPr lang="fr-FR" sz="3200" dirty="0">
                <a:effectLst/>
                <a:latin typeface="Calibri" panose="020F0502020204030204" pitchFamily="34" charset="0"/>
                <a:ea typeface="Calibri" panose="020F0502020204030204" pitchFamily="34" charset="0"/>
                <a:cs typeface="Times New Roman" panose="02020603050405020304" pitchFamily="18" charset="0"/>
              </a:rPr>
              <a:t>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argenture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formule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magie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p>
          <a:p>
            <a:pPr marL="0" indent="0">
              <a:lnSpc>
                <a:spcPct val="150000"/>
              </a:lnSpc>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sucre :  ______________</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et</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_______________</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07679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fontScale="85000" lnSpcReduction="20000"/>
          </a:bodyPr>
          <a:lstStyle/>
          <a:p>
            <a:r>
              <a:rPr lang="fr-FR" dirty="0">
                <a:solidFill>
                  <a:srgbClr val="00B050"/>
                </a:solidFill>
              </a:rPr>
              <a:t>correction</a:t>
            </a: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verrerie</a:t>
            </a:r>
            <a:r>
              <a:rPr lang="fr-FR" sz="3200" dirty="0">
                <a:effectLst/>
                <a:latin typeface="Calibri" panose="020F0502020204030204" pitchFamily="34" charset="0"/>
                <a:ea typeface="Calibri" panose="020F0502020204030204" pitchFamily="34" charset="0"/>
                <a:cs typeface="Times New Roman" panose="02020603050405020304" pitchFamily="18" charset="0"/>
              </a:rPr>
              <a:t> :  verroterie / verre / verrier / verrière</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chimiste</a:t>
            </a:r>
            <a:r>
              <a:rPr lang="fr-FR" sz="3200" dirty="0">
                <a:effectLst/>
                <a:latin typeface="Calibri" panose="020F0502020204030204" pitchFamily="34" charset="0"/>
                <a:ea typeface="Calibri" panose="020F0502020204030204" pitchFamily="34" charset="0"/>
                <a:cs typeface="Times New Roman" panose="02020603050405020304" pitchFamily="18" charset="0"/>
              </a:rPr>
              <a:t> :  chimie / chimique / chimiquement</a:t>
            </a:r>
          </a:p>
          <a:p>
            <a:pPr marL="0" indent="0">
              <a:lnSpc>
                <a:spcPct val="150000"/>
              </a:lnSpc>
              <a:buNone/>
            </a:pPr>
            <a:r>
              <a:rPr lang="fr-FR" b="1" dirty="0">
                <a:latin typeface="Calibri" panose="020F0502020204030204" pitchFamily="34" charset="0"/>
                <a:ea typeface="Calibri" panose="020F0502020204030204" pitchFamily="34" charset="0"/>
                <a:cs typeface="Times New Roman" panose="02020603050405020304" pitchFamily="18" charset="0"/>
              </a:rPr>
              <a:t>village</a:t>
            </a:r>
            <a:r>
              <a:rPr lang="fr-FR" sz="3200" dirty="0">
                <a:effectLst/>
                <a:latin typeface="Calibri" panose="020F0502020204030204" pitchFamily="34" charset="0"/>
                <a:ea typeface="Calibri" panose="020F0502020204030204" pitchFamily="34" charset="0"/>
                <a:cs typeface="Times New Roman" panose="02020603050405020304" pitchFamily="18" charset="0"/>
              </a:rPr>
              <a:t> :  villageois</a:t>
            </a:r>
            <a:r>
              <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 villageoise</a:t>
            </a: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argenture</a:t>
            </a:r>
            <a:r>
              <a:rPr lang="fr-FR" sz="3200" dirty="0">
                <a:effectLst/>
                <a:latin typeface="Calibri" panose="020F0502020204030204" pitchFamily="34" charset="0"/>
                <a:ea typeface="Calibri" panose="020F0502020204030204" pitchFamily="34" charset="0"/>
                <a:cs typeface="Times New Roman" panose="02020603050405020304" pitchFamily="18" charset="0"/>
              </a:rPr>
              <a:t> :  argent / argenté / argentique</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formule</a:t>
            </a:r>
            <a:r>
              <a:rPr lang="fr-FR" sz="3200" dirty="0">
                <a:effectLst/>
                <a:latin typeface="Calibri" panose="020F0502020204030204" pitchFamily="34" charset="0"/>
                <a:ea typeface="Calibri" panose="020F0502020204030204" pitchFamily="34" charset="0"/>
                <a:cs typeface="Times New Roman" panose="02020603050405020304" pitchFamily="18" charset="0"/>
              </a:rPr>
              <a:t> :  formuler / formulaire / formulation</a:t>
            </a: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magie</a:t>
            </a:r>
            <a:r>
              <a:rPr lang="fr-FR" sz="3200" dirty="0">
                <a:effectLst/>
                <a:latin typeface="Calibri" panose="020F0502020204030204" pitchFamily="34" charset="0"/>
                <a:ea typeface="Calibri" panose="020F0502020204030204" pitchFamily="34" charset="0"/>
                <a:cs typeface="Times New Roman" panose="02020603050405020304" pitchFamily="18" charset="0"/>
              </a:rPr>
              <a:t> :  mage / magicien / magicienne / magique</a:t>
            </a:r>
          </a:p>
          <a:p>
            <a:pPr marL="0" indent="0">
              <a:lnSpc>
                <a:spcPct val="150000"/>
              </a:lnSpc>
              <a:buNone/>
            </a:pPr>
            <a:r>
              <a:rPr lang="fr-FR" sz="3200" b="1" dirty="0">
                <a:effectLst/>
                <a:latin typeface="Calibri" panose="020F0502020204030204" pitchFamily="34" charset="0"/>
                <a:ea typeface="Calibri" panose="020F0502020204030204" pitchFamily="34" charset="0"/>
                <a:cs typeface="Times New Roman" panose="02020603050405020304" pitchFamily="18" charset="0"/>
              </a:rPr>
              <a:t>sucre</a:t>
            </a:r>
            <a:r>
              <a:rPr lang="fr-FR" sz="3200" dirty="0">
                <a:effectLst/>
                <a:latin typeface="Calibri" panose="020F0502020204030204" pitchFamily="34" charset="0"/>
                <a:ea typeface="Calibri" panose="020F0502020204030204" pitchFamily="34" charset="0"/>
                <a:cs typeface="Times New Roman" panose="02020603050405020304" pitchFamily="18" charset="0"/>
              </a:rPr>
              <a:t> :  sucrier / sucrière / sucrer</a:t>
            </a: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endParaRPr lang="fr-FR"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448368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6</a:t>
            </a:r>
          </a:p>
          <a:p>
            <a:pPr marL="0" indent="0">
              <a:buNone/>
            </a:pPr>
            <a:r>
              <a:rPr lang="fr-FR" dirty="0"/>
              <a:t>  Des boules miroir avec l’argenture</a:t>
            </a:r>
          </a:p>
          <a:p>
            <a:pPr marL="0" indent="0">
              <a:buNone/>
            </a:pPr>
            <a:r>
              <a:rPr lang="fr-FR" dirty="0"/>
              <a:t>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1026" name="Picture 2" descr="Christbaumkugeln, Ornements De Noël">
            <a:extLst>
              <a:ext uri="{FF2B5EF4-FFF2-40B4-BE49-F238E27FC236}">
                <a16:creationId xmlns:a16="http://schemas.microsoft.com/office/drawing/2014/main" id="{59803461-04D4-47B5-8F97-810182CAEAF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6938" y="2990891"/>
            <a:ext cx="5148064" cy="3432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945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323528" y="1600200"/>
            <a:ext cx="8568952" cy="4525963"/>
          </a:xfrm>
        </p:spPr>
        <p:txBody>
          <a:bodyPr>
            <a:normAutofit/>
          </a:bodyPr>
          <a:lstStyle/>
          <a:p>
            <a:r>
              <a:rPr lang="fr-FR" dirty="0">
                <a:solidFill>
                  <a:srgbClr val="861414"/>
                </a:solidFill>
              </a:rPr>
              <a:t>Lis cet extrait 7</a:t>
            </a:r>
          </a:p>
          <a:p>
            <a:pPr indent="0">
              <a:lnSpc>
                <a:spcPct val="150000"/>
              </a:lnSpc>
              <a:spcAft>
                <a:spcPts val="800"/>
              </a:spcAft>
              <a:buNone/>
            </a:pPr>
            <a:r>
              <a:rPr lang="fr-FR" sz="2000" dirty="0">
                <a:effectLst/>
                <a:latin typeface="Calibri" panose="020F0502020204030204" pitchFamily="34" charset="0"/>
                <a:ea typeface="Calibri" panose="020F0502020204030204" pitchFamily="34" charset="0"/>
                <a:cs typeface="Times New Roman" panose="02020603050405020304" pitchFamily="18" charset="0"/>
              </a:rPr>
              <a:t>le lundi matin, notre chef de place était debout à l’entrée de la halle. « salut, les gamins, je vous attendais… » </a:t>
            </a:r>
            <a:r>
              <a:rPr lang="fr-FR" sz="2000" dirty="0" err="1">
                <a:effectLst/>
                <a:latin typeface="Calibri" panose="020F0502020204030204" pitchFamily="34" charset="0"/>
                <a:ea typeface="Calibri" panose="020F0502020204030204" pitchFamily="34" charset="0"/>
                <a:cs typeface="Times New Roman" panose="02020603050405020304" pitchFamily="18" charset="0"/>
              </a:rPr>
              <a:t>carl</a:t>
            </a:r>
            <a:r>
              <a:rPr lang="fr-FR" sz="2000" dirty="0">
                <a:effectLst/>
                <a:latin typeface="Calibri" panose="020F0502020204030204" pitchFamily="34" charset="0"/>
                <a:ea typeface="Calibri" panose="020F0502020204030204" pitchFamily="34" charset="0"/>
                <a:cs typeface="Times New Roman" panose="02020603050405020304" pitchFamily="18" charset="0"/>
              </a:rPr>
              <a:t> a beau être un type très gentil, on s’est demandé ce qu’il nous voulait. « ça fait plus d’un an que vous travaillez dans mon équipe. et vous vous débrouillez bien… est-ce que ça vous dirait de faire du bousillé avec moi ? » nous avons sauté de joie. les verriers autour de nous souriaient. « ça me ramène quelques années en arrière », s’est exclamé un ancien. il faut que je vous explique, je crois…</a:t>
            </a:r>
          </a:p>
          <a:p>
            <a:pPr indent="0">
              <a:lnSpc>
                <a:spcPct val="150000"/>
              </a:lnSpc>
              <a:spcAft>
                <a:spcPts val="800"/>
              </a:spcAft>
              <a:buNone/>
            </a:pPr>
            <a:r>
              <a:rPr lang="fr-FR" sz="1800" i="1" dirty="0">
                <a:solidFill>
                  <a:srgbClr val="861414"/>
                </a:solidFill>
              </a:rPr>
              <a:t>Les verriers de Noël</a:t>
            </a:r>
            <a:r>
              <a:rPr lang="fr-FR" sz="1800" dirty="0">
                <a:solidFill>
                  <a:srgbClr val="861414"/>
                </a:solidFill>
              </a:rPr>
              <a:t>, de Fabian Grégoire </a:t>
            </a:r>
            <a:r>
              <a:rPr lang="fr-FR" sz="1400" dirty="0">
                <a:solidFill>
                  <a:schemeClr val="accent2">
                    <a:lumMod val="75000"/>
                  </a:schemeClr>
                </a:solidFill>
              </a:rPr>
              <a:t>© L’école des Loisirs, collection Archimède, 2012</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28447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lnSpcReduction="10000"/>
          </a:bodyPr>
          <a:lstStyle/>
          <a:p>
            <a:r>
              <a:rPr lang="fr-FR" dirty="0">
                <a:solidFill>
                  <a:srgbClr val="861414"/>
                </a:solidFill>
              </a:rPr>
              <a:t>Défi 7 : Replace toutes les majuscules</a:t>
            </a:r>
          </a:p>
          <a:p>
            <a:pPr indent="0">
              <a:lnSpc>
                <a:spcPct val="15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le lundi matin, notre chef de place était debout à l’entrée de la halle. « salut, les gamins, je vous attendais… » </a:t>
            </a:r>
            <a:r>
              <a:rPr lang="fr-FR" sz="2400" dirty="0" err="1">
                <a:effectLst/>
                <a:latin typeface="Calibri" panose="020F0502020204030204" pitchFamily="34" charset="0"/>
                <a:ea typeface="Calibri" panose="020F0502020204030204" pitchFamily="34" charset="0"/>
                <a:cs typeface="Times New Roman" panose="02020603050405020304" pitchFamily="18" charset="0"/>
              </a:rPr>
              <a:t>carl</a:t>
            </a:r>
            <a:r>
              <a:rPr lang="fr-FR" sz="2400" dirty="0">
                <a:effectLst/>
                <a:latin typeface="Calibri" panose="020F0502020204030204" pitchFamily="34" charset="0"/>
                <a:ea typeface="Calibri" panose="020F0502020204030204" pitchFamily="34" charset="0"/>
                <a:cs typeface="Times New Roman" panose="02020603050405020304" pitchFamily="18" charset="0"/>
              </a:rPr>
              <a:t> a beau être un type très gentil, on s’est demandé ce qu’il nous voulait. « ça fait plus d’un an que vous travaillez dans mon équipe. et vous vous débrouillez bien… est-ce que ça vous dirait de faire du bousillé avec moi ? » nous avons sauté de joie. les verriers autour de nous souriaient. « ça me ramène quelques années en arrière », s’est exclamé un ancien. il faut que je vous explique, je crois…</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946588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33950"/>
          </a:xfrm>
        </p:spPr>
        <p:txBody>
          <a:bodyPr>
            <a:normAutofit lnSpcReduction="10000"/>
          </a:bodyPr>
          <a:lstStyle/>
          <a:p>
            <a:r>
              <a:rPr lang="fr-FR" dirty="0">
                <a:solidFill>
                  <a:srgbClr val="00B050"/>
                </a:solidFill>
              </a:rPr>
              <a:t>correction</a:t>
            </a:r>
          </a:p>
          <a:p>
            <a:pPr indent="0">
              <a:lnSpc>
                <a:spcPct val="150000"/>
              </a:lnSpc>
              <a:spcAft>
                <a:spcPts val="800"/>
              </a:spcAft>
              <a:buNone/>
            </a:pPr>
            <a:r>
              <a:rPr lang="fr-FR"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a:t>
            </a:r>
            <a:r>
              <a:rPr lang="fr-FR" sz="2400" dirty="0">
                <a:effectLst/>
                <a:latin typeface="Calibri" panose="020F0502020204030204" pitchFamily="34" charset="0"/>
                <a:ea typeface="Calibri" panose="020F0502020204030204" pitchFamily="34" charset="0"/>
                <a:cs typeface="Times New Roman" panose="02020603050405020304" pitchFamily="18" charset="0"/>
              </a:rPr>
              <a:t>e lundi matin, notre chef de place était debout à l’entrée de la halle. «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t>
            </a:r>
            <a:r>
              <a:rPr lang="fr-FR" sz="2400" dirty="0">
                <a:effectLst/>
                <a:latin typeface="Calibri" panose="020F0502020204030204" pitchFamily="34" charset="0"/>
                <a:ea typeface="Calibri" panose="020F0502020204030204" pitchFamily="34" charset="0"/>
                <a:cs typeface="Times New Roman" panose="02020603050405020304" pitchFamily="18" charset="0"/>
              </a:rPr>
              <a:t>alut, les gamins, je vous attendais… » </a:t>
            </a:r>
            <a:r>
              <a:rPr lang="fr-FR" sz="2400" cap="all" dirty="0" err="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a:t>
            </a:r>
            <a:r>
              <a:rPr lang="fr-FR" sz="2400" dirty="0" err="1">
                <a:effectLst/>
                <a:latin typeface="Calibri" panose="020F0502020204030204" pitchFamily="34" charset="0"/>
                <a:ea typeface="Calibri" panose="020F0502020204030204" pitchFamily="34" charset="0"/>
                <a:cs typeface="Times New Roman" panose="02020603050405020304" pitchFamily="18" charset="0"/>
              </a:rPr>
              <a:t>arl</a:t>
            </a:r>
            <a:r>
              <a:rPr lang="fr-FR" sz="2400" dirty="0">
                <a:effectLst/>
                <a:latin typeface="Calibri" panose="020F0502020204030204" pitchFamily="34" charset="0"/>
                <a:ea typeface="Calibri" panose="020F0502020204030204" pitchFamily="34" charset="0"/>
                <a:cs typeface="Times New Roman" panose="02020603050405020304" pitchFamily="18" charset="0"/>
              </a:rPr>
              <a:t> a beau être un type très gentil, on s’est demandé ce qu’il nous voulait. «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ç</a:t>
            </a:r>
            <a:r>
              <a:rPr lang="fr-FR" sz="2400" dirty="0">
                <a:effectLst/>
                <a:latin typeface="Calibri" panose="020F0502020204030204" pitchFamily="34" charset="0"/>
                <a:ea typeface="Calibri" panose="020F0502020204030204" pitchFamily="34" charset="0"/>
                <a:cs typeface="Times New Roman" panose="02020603050405020304" pitchFamily="18" charset="0"/>
              </a:rPr>
              <a:t>a fait plus d’un an que vous travaillez dans mon équipe.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e</a:t>
            </a:r>
            <a:r>
              <a:rPr lang="fr-FR" sz="2400" dirty="0">
                <a:effectLst/>
                <a:latin typeface="Calibri" panose="020F0502020204030204" pitchFamily="34" charset="0"/>
                <a:ea typeface="Calibri" panose="020F0502020204030204" pitchFamily="34" charset="0"/>
                <a:cs typeface="Times New Roman" panose="02020603050405020304" pitchFamily="18" charset="0"/>
              </a:rPr>
              <a:t>t vous vous débrouillez bien…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e</a:t>
            </a:r>
            <a:r>
              <a:rPr lang="fr-FR" sz="2400" dirty="0">
                <a:effectLst/>
                <a:latin typeface="Calibri" panose="020F0502020204030204" pitchFamily="34" charset="0"/>
                <a:ea typeface="Calibri" panose="020F0502020204030204" pitchFamily="34" charset="0"/>
                <a:cs typeface="Times New Roman" panose="02020603050405020304" pitchFamily="18" charset="0"/>
              </a:rPr>
              <a:t>st-ce que ça vous dirait de faire du bousillé avec moi ? »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a:t>
            </a:r>
            <a:r>
              <a:rPr lang="fr-FR" sz="2400" dirty="0">
                <a:effectLst/>
                <a:latin typeface="Calibri" panose="020F0502020204030204" pitchFamily="34" charset="0"/>
                <a:ea typeface="Calibri" panose="020F0502020204030204" pitchFamily="34" charset="0"/>
                <a:cs typeface="Times New Roman" panose="02020603050405020304" pitchFamily="18" charset="0"/>
              </a:rPr>
              <a:t>ous avons sauté de joie.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a:t>
            </a:r>
            <a:r>
              <a:rPr lang="fr-FR" sz="2400" dirty="0">
                <a:effectLst/>
                <a:latin typeface="Calibri" panose="020F0502020204030204" pitchFamily="34" charset="0"/>
                <a:ea typeface="Calibri" panose="020F0502020204030204" pitchFamily="34" charset="0"/>
                <a:cs typeface="Times New Roman" panose="02020603050405020304" pitchFamily="18" charset="0"/>
              </a:rPr>
              <a:t>es verriers autour de nous souriaient. «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ç</a:t>
            </a:r>
            <a:r>
              <a:rPr lang="fr-FR" sz="2400" dirty="0">
                <a:effectLst/>
                <a:latin typeface="Calibri" panose="020F0502020204030204" pitchFamily="34" charset="0"/>
                <a:ea typeface="Calibri" panose="020F0502020204030204" pitchFamily="34" charset="0"/>
                <a:cs typeface="Times New Roman" panose="02020603050405020304" pitchFamily="18" charset="0"/>
              </a:rPr>
              <a:t>a me ramène quelques années en arrière », s’est exclamé un ancien. </a:t>
            </a:r>
            <a:r>
              <a:rPr lang="fr-FR" sz="2400" cap="all"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a:t>
            </a:r>
            <a:r>
              <a:rPr lang="fr-FR" sz="2400" dirty="0">
                <a:effectLst/>
                <a:latin typeface="Calibri" panose="020F0502020204030204" pitchFamily="34" charset="0"/>
                <a:ea typeface="Calibri" panose="020F0502020204030204" pitchFamily="34" charset="0"/>
                <a:cs typeface="Times New Roman" panose="02020603050405020304" pitchFamily="18" charset="0"/>
              </a:rPr>
              <a:t>l faut que je vous explique, je crois…</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685108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5141168"/>
          </a:xfrm>
        </p:spPr>
        <p:txBody>
          <a:bodyPr>
            <a:normAutofit fontScale="85000" lnSpcReduction="10000"/>
          </a:bodyPr>
          <a:lstStyle/>
          <a:p>
            <a:r>
              <a:rPr lang="fr-FR" dirty="0">
                <a:solidFill>
                  <a:srgbClr val="861414"/>
                </a:solidFill>
              </a:rPr>
              <a:t>Lis le début de l’histoire</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Toute cette histoire a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commencé</a:t>
            </a:r>
            <a:r>
              <a:rPr lang="fr-FR" sz="1900" dirty="0">
                <a:effectLst/>
                <a:latin typeface="Calibri" panose="020F0502020204030204" pitchFamily="34" charset="0"/>
                <a:ea typeface="Calibri" panose="020F0502020204030204" pitchFamily="34" charset="0"/>
                <a:cs typeface="Times New Roman" panose="02020603050405020304" pitchFamily="18" charset="0"/>
              </a:rPr>
              <a:t> un matin, exactement</a:t>
            </a:r>
            <a:r>
              <a:rPr lang="fr-FR" sz="1900" b="1" dirty="0">
                <a:effectLst/>
                <a:latin typeface="Calibri" panose="020F0502020204030204" pitchFamily="34" charset="0"/>
                <a:ea typeface="Calibri" panose="020F0502020204030204" pitchFamily="34" charset="0"/>
                <a:cs typeface="Times New Roman" panose="02020603050405020304" pitchFamily="18" charset="0"/>
              </a:rPr>
              <a:t> </a:t>
            </a:r>
            <a:r>
              <a:rPr lang="fr-FR" sz="1900" dirty="0">
                <a:effectLst/>
                <a:latin typeface="Calibri" panose="020F0502020204030204" pitchFamily="34" charset="0"/>
                <a:ea typeface="Calibri" panose="020F0502020204030204" pitchFamily="34" charset="0"/>
                <a:cs typeface="Times New Roman" panose="02020603050405020304" pitchFamily="18" charset="0"/>
              </a:rPr>
              <a:t>trente-six jours avant Noël…</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Alors que j’engloutissais les tartines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de</a:t>
            </a:r>
            <a:r>
              <a:rPr lang="fr-FR" sz="1900" dirty="0">
                <a:effectLst/>
                <a:latin typeface="Calibri" panose="020F0502020204030204" pitchFamily="34" charset="0"/>
                <a:ea typeface="Calibri" panose="020F0502020204030204" pitchFamily="34" charset="0"/>
                <a:cs typeface="Times New Roman" panose="02020603050405020304" pitchFamily="18" charset="0"/>
              </a:rPr>
              <a:t> mon petit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déjeuner</a:t>
            </a:r>
            <a:r>
              <a:rPr lang="fr-FR" sz="1900" dirty="0">
                <a:effectLst/>
                <a:latin typeface="Calibri" panose="020F0502020204030204" pitchFamily="34" charset="0"/>
                <a:ea typeface="Calibri" panose="020F0502020204030204" pitchFamily="34" charset="0"/>
                <a:cs typeface="Times New Roman" panose="02020603050405020304" pitchFamily="18" charset="0"/>
              </a:rPr>
              <a:t>, maman est venue poser un pot vide sur la table en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disant</a:t>
            </a:r>
            <a:r>
              <a:rPr lang="fr-FR" sz="1900" dirty="0">
                <a:effectLst/>
                <a:latin typeface="Calibri" panose="020F0502020204030204" pitchFamily="34" charset="0"/>
                <a:ea typeface="Calibri" panose="020F0502020204030204" pitchFamily="34" charset="0"/>
                <a:cs typeface="Times New Roman" panose="02020603050405020304" pitchFamily="18" charset="0"/>
              </a:rPr>
              <a:t> d’un ton sec : « J’ai un demi kilo</a:t>
            </a:r>
            <a:r>
              <a:rPr lang="fr-FR" sz="1900" b="1" dirty="0">
                <a:effectLst/>
                <a:latin typeface="Calibri" panose="020F0502020204030204" pitchFamily="34" charset="0"/>
                <a:ea typeface="Calibri" panose="020F0502020204030204" pitchFamily="34" charset="0"/>
                <a:cs typeface="Times New Roman" panose="02020603050405020304" pitchFamily="18" charset="0"/>
              </a:rPr>
              <a:t> </a:t>
            </a:r>
            <a:r>
              <a:rPr lang="fr-FR" sz="1900" dirty="0">
                <a:effectLst/>
                <a:latin typeface="Calibri" panose="020F0502020204030204" pitchFamily="34" charset="0"/>
                <a:ea typeface="Calibri" panose="020F0502020204030204" pitchFamily="34" charset="0"/>
                <a:cs typeface="Times New Roman" panose="02020603050405020304" pitchFamily="18" charset="0"/>
              </a:rPr>
              <a:t>de sucre qui a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disparu</a:t>
            </a:r>
            <a:r>
              <a:rPr lang="fr-FR" sz="1900" dirty="0">
                <a:effectLst/>
                <a:latin typeface="Calibri" panose="020F0502020204030204" pitchFamily="34" charset="0"/>
                <a:ea typeface="Calibri" panose="020F0502020204030204" pitchFamily="34" charset="0"/>
                <a:cs typeface="Times New Roman" panose="02020603050405020304" pitchFamily="18" charset="0"/>
              </a:rPr>
              <a:t> dans la nuit ! Vous n’avez rien à me dire ? » Un demi-</a:t>
            </a:r>
            <a:r>
              <a:rPr lang="fr-FR" sz="1900" b="1" dirty="0">
                <a:effectLst/>
                <a:latin typeface="Calibri" panose="020F0502020204030204" pitchFamily="34" charset="0"/>
                <a:ea typeface="Calibri" panose="020F0502020204030204" pitchFamily="34" charset="0"/>
                <a:cs typeface="Times New Roman" panose="02020603050405020304" pitchFamily="18" charset="0"/>
              </a:rPr>
              <a:t>kilo</a:t>
            </a:r>
            <a:r>
              <a:rPr lang="fr-FR" sz="1900" dirty="0">
                <a:effectLst/>
                <a:latin typeface="Calibri" panose="020F0502020204030204" pitchFamily="34" charset="0"/>
                <a:ea typeface="Calibri" panose="020F0502020204030204" pitchFamily="34" charset="0"/>
                <a:cs typeface="Times New Roman" panose="02020603050405020304" pitchFamily="18" charset="0"/>
              </a:rPr>
              <a:t> de sucre, ici, à la campagne, ce n’est pas rien !</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 Moi, je n’ai rien fait ! a affirmé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ma</a:t>
            </a:r>
            <a:r>
              <a:rPr lang="fr-FR" sz="1900" dirty="0">
                <a:effectLst/>
                <a:latin typeface="Calibri" panose="020F0502020204030204" pitchFamily="34" charset="0"/>
                <a:ea typeface="Calibri" panose="020F0502020204030204" pitchFamily="34" charset="0"/>
                <a:cs typeface="Times New Roman" panose="02020603050405020304" pitchFamily="18" charset="0"/>
              </a:rPr>
              <a:t> petite sœur en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me</a:t>
            </a:r>
            <a:r>
              <a:rPr lang="fr-FR" sz="1900" dirty="0">
                <a:effectLst/>
                <a:latin typeface="Calibri" panose="020F0502020204030204" pitchFamily="34" charset="0"/>
                <a:ea typeface="Calibri" panose="020F0502020204030204" pitchFamily="34" charset="0"/>
                <a:cs typeface="Times New Roman" panose="02020603050405020304" pitchFamily="18" charset="0"/>
              </a:rPr>
              <a:t> regardant. </a:t>
            </a:r>
          </a:p>
          <a:p>
            <a:pPr marL="342900" lvl="0" indent="-342900">
              <a:lnSpc>
                <a:spcPct val="107000"/>
              </a:lnSpc>
              <a:buFont typeface="Calibri" panose="020F0502020204030204" pitchFamily="34" charset="0"/>
              <a:buChar char="-"/>
            </a:pPr>
            <a:r>
              <a:rPr lang="fr-FR" sz="1900" dirty="0">
                <a:effectLst/>
                <a:latin typeface="Calibri" panose="020F0502020204030204" pitchFamily="34" charset="0"/>
                <a:ea typeface="Calibri" panose="020F0502020204030204" pitchFamily="34" charset="0"/>
                <a:cs typeface="Times New Roman" panose="02020603050405020304" pitchFamily="18" charset="0"/>
              </a:rPr>
              <a:t>Eh ! Ça va, Annie ! Je n’ai rien fait non plus…</a:t>
            </a:r>
          </a:p>
          <a:p>
            <a:pPr marL="342900" lvl="0" indent="-342900">
              <a:lnSpc>
                <a:spcPct val="107000"/>
              </a:lnSpc>
              <a:spcAft>
                <a:spcPts val="800"/>
              </a:spcAft>
              <a:buFont typeface="Calibri" panose="020F0502020204030204" pitchFamily="34" charset="0"/>
              <a:buChar char="-"/>
            </a:pPr>
            <a:r>
              <a:rPr lang="fr-FR" sz="1900" dirty="0">
                <a:effectLst/>
                <a:latin typeface="Calibri" panose="020F0502020204030204" pitchFamily="34" charset="0"/>
                <a:ea typeface="Calibri" panose="020F0502020204030204" pitchFamily="34" charset="0"/>
                <a:cs typeface="Times New Roman" panose="02020603050405020304" pitchFamily="18" charset="0"/>
              </a:rPr>
              <a:t>C’est le Père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Noël</a:t>
            </a:r>
            <a:r>
              <a:rPr lang="fr-FR" sz="1900" dirty="0">
                <a:effectLst/>
                <a:latin typeface="Calibri" panose="020F0502020204030204" pitchFamily="34" charset="0"/>
                <a:ea typeface="Calibri" panose="020F0502020204030204" pitchFamily="34" charset="0"/>
                <a:cs typeface="Times New Roman" panose="02020603050405020304" pitchFamily="18" charset="0"/>
              </a:rPr>
              <a:t>, alors ? » a grogné maman en allant ranger le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pot</a:t>
            </a:r>
            <a:r>
              <a:rPr lang="fr-FR" sz="1900" dirty="0">
                <a:effectLst/>
                <a:latin typeface="Calibri" panose="020F0502020204030204" pitchFamily="34" charset="0"/>
                <a:ea typeface="Calibri" panose="020F0502020204030204" pitchFamily="34" charset="0"/>
                <a:cs typeface="Times New Roman" panose="02020603050405020304" pitchFamily="18" charset="0"/>
              </a:rPr>
              <a:t> de grès dans le cellier. Elle semblait vraiment furieuse…</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 Le verre est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prêt </a:t>
            </a:r>
            <a:r>
              <a:rPr lang="fr-FR" sz="1900" dirty="0">
                <a:effectLst/>
                <a:latin typeface="Calibri" panose="020F0502020204030204" pitchFamily="34" charset="0"/>
                <a:ea typeface="Calibri" panose="020F0502020204030204" pitchFamily="34" charset="0"/>
                <a:cs typeface="Times New Roman" panose="02020603050405020304" pitchFamily="18" charset="0"/>
              </a:rPr>
              <a:t>! ... Le verre est prêt ! ... » Accompagnée du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tintement </a:t>
            </a:r>
            <a:r>
              <a:rPr lang="fr-FR" sz="1900" dirty="0">
                <a:effectLst/>
                <a:latin typeface="Calibri" panose="020F0502020204030204" pitchFamily="34" charset="0"/>
                <a:ea typeface="Calibri" panose="020F0502020204030204" pitchFamily="34" charset="0"/>
                <a:cs typeface="Times New Roman" panose="02020603050405020304" pitchFamily="18" charset="0"/>
              </a:rPr>
              <a:t>de ses clochettes, la voix du crieur venait de retentir dans la rue. Tous les matins, il parcourait le village pour sonner le début du travail à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l’usine</a:t>
            </a:r>
            <a:r>
              <a:rPr lang="fr-FR" sz="1900" dirty="0">
                <a:effectLst/>
                <a:latin typeface="Calibri" panose="020F0502020204030204" pitchFamily="34" charset="0"/>
                <a:ea typeface="Calibri" panose="020F0502020204030204" pitchFamily="34" charset="0"/>
                <a:cs typeface="Times New Roman" panose="02020603050405020304" pitchFamily="18" charset="0"/>
              </a:rPr>
              <a:t>. J’en ai profité pour échapper à l’ambiance lourde de ce petit déjeuner : « Faut qu’j’</a:t>
            </a:r>
            <a:r>
              <a:rPr lang="fr-FR" sz="1900" b="1" dirty="0">
                <a:effectLst/>
                <a:latin typeface="Calibri" panose="020F0502020204030204" pitchFamily="34" charset="0"/>
                <a:ea typeface="Calibri" panose="020F0502020204030204" pitchFamily="34" charset="0"/>
                <a:cs typeface="Times New Roman" panose="02020603050405020304" pitchFamily="18" charset="0"/>
              </a:rPr>
              <a:t>y</a:t>
            </a:r>
            <a:r>
              <a:rPr lang="fr-FR" sz="1900" dirty="0">
                <a:effectLst/>
                <a:latin typeface="Calibri" panose="020F0502020204030204" pitchFamily="34" charset="0"/>
                <a:ea typeface="Calibri" panose="020F0502020204030204" pitchFamily="34" charset="0"/>
                <a:cs typeface="Times New Roman" panose="02020603050405020304" pitchFamily="18" charset="0"/>
              </a:rPr>
              <a:t> aille ! » ai-je marmonné avant d’avaler le fond de mon café au lait.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911820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2254746"/>
            <a:ext cx="8507496" cy="4270598"/>
          </a:xfrm>
        </p:spPr>
        <p:txBody>
          <a:bodyPr>
            <a:normAutofit/>
          </a:bodyPr>
          <a:lstStyle/>
          <a:p>
            <a:r>
              <a:rPr lang="fr-FR" dirty="0">
                <a:solidFill>
                  <a:srgbClr val="861414"/>
                </a:solidFill>
              </a:rPr>
              <a:t>Récompense 7</a:t>
            </a:r>
          </a:p>
          <a:p>
            <a:pPr marL="0" indent="0">
              <a:buNone/>
            </a:pPr>
            <a:r>
              <a:rPr lang="fr-FR" dirty="0"/>
              <a:t>  un pichet en bousillé</a:t>
            </a:r>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pic>
        <p:nvPicPr>
          <p:cNvPr id="1026" name="Picture 2" descr="Vase, Pichet, Verre, Art Du Verre, Verre Coloré">
            <a:extLst>
              <a:ext uri="{FF2B5EF4-FFF2-40B4-BE49-F238E27FC236}">
                <a16:creationId xmlns:a16="http://schemas.microsoft.com/office/drawing/2014/main" id="{8D1A5EBD-8392-430B-A072-207E0BC4C3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107" y="1527734"/>
            <a:ext cx="4400693" cy="4565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577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435280" cy="4983162"/>
          </a:xfrm>
        </p:spPr>
        <p:txBody>
          <a:bodyPr>
            <a:normAutofit fontScale="85000" lnSpcReduction="20000"/>
          </a:bodyPr>
          <a:lstStyle/>
          <a:p>
            <a:r>
              <a:rPr lang="fr-FR" dirty="0">
                <a:solidFill>
                  <a:srgbClr val="861414"/>
                </a:solidFill>
              </a:rPr>
              <a:t>Lis cet extrait 8</a:t>
            </a:r>
          </a:p>
          <a:p>
            <a:pPr marL="0" indent="0">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Dans les verreries, on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n’(éteindre) </a:t>
            </a:r>
            <a:r>
              <a:rPr lang="fr-FR" sz="1800" dirty="0">
                <a:effectLst/>
                <a:latin typeface="Calibri" panose="020F0502020204030204" pitchFamily="34" charset="0"/>
                <a:ea typeface="Calibri" panose="020F0502020204030204" pitchFamily="34" charset="0"/>
                <a:cs typeface="Times New Roman" panose="02020603050405020304" pitchFamily="18" charset="0"/>
              </a:rPr>
              <a:t>________________ presque jamais les fours. Du coup, pendant les pauses ou après la journée de travail, les verriers (avoir) ________________ le droit de rester dans la halle pour fabriquer leurs propres objets en verre, ou pour faire des essais. On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(appeler)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________________ ça le bousillage… C’est aussi comme ça que les enfants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(apprendre) </a:t>
            </a:r>
            <a:r>
              <a:rPr lang="fr-FR" sz="1800" dirty="0">
                <a:effectLst/>
                <a:latin typeface="Calibri" panose="020F0502020204030204" pitchFamily="34" charset="0"/>
                <a:ea typeface="Calibri" panose="020F0502020204030204" pitchFamily="34" charset="0"/>
                <a:cs typeface="Times New Roman" panose="02020603050405020304" pitchFamily="18" charset="0"/>
              </a:rPr>
              <a:t>________________ le métier.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C’</a:t>
            </a:r>
            <a:r>
              <a:rPr lang="fr-FR" sz="1800" b="1" dirty="0">
                <a:effectLst/>
                <a:latin typeface="Calibri" panose="020F0502020204030204" pitchFamily="34" charset="0"/>
                <a:ea typeface="Calibri" panose="020F0502020204030204" pitchFamily="34" charset="0"/>
                <a:cs typeface="Times New Roman" panose="02020603050405020304" pitchFamily="18" charset="0"/>
              </a:rPr>
              <a:t>(être) </a:t>
            </a:r>
            <a:r>
              <a:rPr lang="fr-FR" sz="1800" dirty="0">
                <a:effectLst/>
                <a:latin typeface="Calibri" panose="020F0502020204030204" pitchFamily="34" charset="0"/>
                <a:ea typeface="Calibri" panose="020F0502020204030204" pitchFamily="34" charset="0"/>
                <a:cs typeface="Times New Roman" panose="02020603050405020304" pitchFamily="18" charset="0"/>
              </a:rPr>
              <a:t>________________ bientôt Noël : vous pourriez faire des boules pour votre sapin », nous a proposé Carl. Sitôt dit, sitôt fait : le soir même, nous sommes restés autour des fours avec notre chef de place. « Vous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(savoir)</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________________ manier les cannes, maintenant il va falloir apprendre à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La chaleur brûlante des fours et l’acier qui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(cuire)</a:t>
            </a:r>
            <a:r>
              <a:rPr lang="fr-FR" sz="1800" dirty="0">
                <a:effectLst/>
                <a:latin typeface="Calibri" panose="020F0502020204030204" pitchFamily="34" charset="0"/>
                <a:ea typeface="Calibri" panose="020F0502020204030204" pitchFamily="34" charset="0"/>
                <a:cs typeface="Times New Roman" panose="02020603050405020304" pitchFamily="18" charset="0"/>
              </a:rPr>
              <a:t> ________________ la paume de la main, nous y étions habitués, Stefan et moi. Mais aller plonger correctement une canne dans le verre fondu, ça, oui, c’était une autre affaire…</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Jolie carotte ! Tu as plongé ta canne bien trop loin dans le creuset… » « Pas assez de verre, Charles ! Cueilles-en un peu plus !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Carl nous donnait des conseils, nous montrait les gestes précis du métier. Il lui arrivait même de gribouiller des explications à la craie directement sur le sol. Ainsi, nous avons appris à enrober l’extrémité de nos cannes avec la bonne quantité de verre brûlant. Il était près de huit heures du soir quand nous avons quitté la verrerie.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692562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fontScale="85000" lnSpcReduction="20000"/>
          </a:bodyPr>
          <a:lstStyle/>
          <a:p>
            <a:r>
              <a:rPr lang="fr-FR" dirty="0">
                <a:solidFill>
                  <a:srgbClr val="861414"/>
                </a:solidFill>
              </a:rPr>
              <a:t>Défi 8 : Conjugue au présent</a:t>
            </a:r>
          </a:p>
          <a:p>
            <a:pPr marL="0" indent="0">
              <a:lnSpc>
                <a:spcPct val="160000"/>
              </a:lnSpc>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Dans les verreries, on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n’(éteindre) </a:t>
            </a:r>
            <a:r>
              <a:rPr lang="fr-FR" sz="2400" dirty="0">
                <a:effectLst/>
                <a:latin typeface="Calibri" panose="020F0502020204030204" pitchFamily="34" charset="0"/>
                <a:ea typeface="Calibri" panose="020F0502020204030204" pitchFamily="34" charset="0"/>
                <a:cs typeface="Times New Roman" panose="02020603050405020304" pitchFamily="18" charset="0"/>
              </a:rPr>
              <a:t>________________ presque jamais les fours. On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(appeler)</a:t>
            </a:r>
            <a:r>
              <a:rPr lang="fr-FR" sz="2400" dirty="0">
                <a:effectLst/>
                <a:latin typeface="Calibri" panose="020F0502020204030204" pitchFamily="34" charset="0"/>
                <a:ea typeface="Calibri" panose="020F0502020204030204" pitchFamily="34" charset="0"/>
                <a:cs typeface="Times New Roman" panose="02020603050405020304" pitchFamily="18" charset="0"/>
              </a:rPr>
              <a:t> ________________ ça le bousillage… </a:t>
            </a:r>
          </a:p>
          <a:p>
            <a:pPr marL="0" indent="0">
              <a:lnSpc>
                <a:spcPct val="160000"/>
              </a:lnSpc>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C’est aussi comme ça que les enfants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(apprendre) </a:t>
            </a:r>
            <a:r>
              <a:rPr lang="fr-FR" sz="2400" dirty="0">
                <a:effectLst/>
                <a:latin typeface="Calibri" panose="020F0502020204030204" pitchFamily="34" charset="0"/>
                <a:ea typeface="Calibri" panose="020F0502020204030204" pitchFamily="34" charset="0"/>
                <a:cs typeface="Times New Roman" panose="02020603050405020304" pitchFamily="18" charset="0"/>
              </a:rPr>
              <a:t>________________ le métier.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 C’</a:t>
            </a:r>
            <a:r>
              <a:rPr lang="fr-FR" sz="2400" b="1" dirty="0">
                <a:effectLst/>
                <a:latin typeface="Calibri" panose="020F0502020204030204" pitchFamily="34" charset="0"/>
                <a:ea typeface="Calibri" panose="020F0502020204030204" pitchFamily="34" charset="0"/>
                <a:cs typeface="Times New Roman" panose="02020603050405020304" pitchFamily="18" charset="0"/>
              </a:rPr>
              <a:t>(être) </a:t>
            </a:r>
            <a:r>
              <a:rPr lang="fr-FR" sz="2400" dirty="0">
                <a:effectLst/>
                <a:latin typeface="Calibri" panose="020F0502020204030204" pitchFamily="34" charset="0"/>
                <a:ea typeface="Calibri" panose="020F0502020204030204" pitchFamily="34" charset="0"/>
                <a:cs typeface="Times New Roman" panose="02020603050405020304" pitchFamily="18" charset="0"/>
              </a:rPr>
              <a:t>________________ bientôt Noël : vous pourriez faire des boules pour votre sapin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 Vous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(savoir)</a:t>
            </a:r>
            <a:r>
              <a:rPr lang="fr-FR" sz="2400" dirty="0">
                <a:effectLst/>
                <a:latin typeface="Calibri" panose="020F0502020204030204" pitchFamily="34" charset="0"/>
                <a:ea typeface="Calibri" panose="020F0502020204030204" pitchFamily="34" charset="0"/>
                <a:cs typeface="Times New Roman" panose="02020603050405020304" pitchFamily="18" charset="0"/>
              </a:rPr>
              <a:t> ________________ manier les cannes, maintenant il va falloir apprendre à </a:t>
            </a:r>
            <a:r>
              <a:rPr lang="fr-FR" sz="2400"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24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La chaleur brûlante des fours et l’acier qui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(cuire)</a:t>
            </a:r>
            <a:r>
              <a:rPr lang="fr-FR" sz="2400" dirty="0">
                <a:effectLst/>
                <a:latin typeface="Calibri" panose="020F0502020204030204" pitchFamily="34" charset="0"/>
                <a:ea typeface="Calibri" panose="020F0502020204030204" pitchFamily="34" charset="0"/>
                <a:cs typeface="Times New Roman" panose="02020603050405020304" pitchFamily="18" charset="0"/>
              </a:rPr>
              <a:t> ________________ la paume de la main…</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446701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fontScale="92500"/>
          </a:bodyPr>
          <a:lstStyle/>
          <a:p>
            <a:r>
              <a:rPr lang="fr-FR" dirty="0">
                <a:solidFill>
                  <a:srgbClr val="00B050"/>
                </a:solidFill>
              </a:rPr>
              <a:t>correction</a:t>
            </a:r>
          </a:p>
          <a:p>
            <a:pPr marL="0" indent="0">
              <a:lnSpc>
                <a:spcPct val="160000"/>
              </a:lnSpc>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Dans les verreries, on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n’éteint </a:t>
            </a:r>
            <a:r>
              <a:rPr lang="fr-FR" sz="2400" dirty="0">
                <a:effectLst/>
                <a:latin typeface="Calibri" panose="020F0502020204030204" pitchFamily="34" charset="0"/>
                <a:ea typeface="Calibri" panose="020F0502020204030204" pitchFamily="34" charset="0"/>
                <a:cs typeface="Times New Roman" panose="02020603050405020304" pitchFamily="18" charset="0"/>
              </a:rPr>
              <a:t>presque jamais les fours. </a:t>
            </a:r>
          </a:p>
          <a:p>
            <a:pPr marL="0" indent="0">
              <a:lnSpc>
                <a:spcPct val="160000"/>
              </a:lnSpc>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On </a:t>
            </a:r>
            <a:r>
              <a:rPr lang="fr-FR" sz="2400" b="1" dirty="0">
                <a:latin typeface="Calibri" panose="020F0502020204030204" pitchFamily="34" charset="0"/>
                <a:ea typeface="Calibri" panose="020F0502020204030204" pitchFamily="34" charset="0"/>
                <a:cs typeface="Times New Roman" panose="02020603050405020304" pitchFamily="18" charset="0"/>
              </a:rPr>
              <a:t>a</a:t>
            </a:r>
            <a:r>
              <a:rPr lang="fr-FR" sz="2400" b="1" dirty="0">
                <a:effectLst/>
                <a:latin typeface="Calibri" panose="020F0502020204030204" pitchFamily="34" charset="0"/>
                <a:ea typeface="Calibri" panose="020F0502020204030204" pitchFamily="34" charset="0"/>
                <a:cs typeface="Times New Roman" panose="02020603050405020304" pitchFamily="18" charset="0"/>
              </a:rPr>
              <a:t>ppelle</a:t>
            </a:r>
            <a:r>
              <a:rPr lang="fr-FR" sz="2400" dirty="0">
                <a:effectLst/>
                <a:latin typeface="Calibri" panose="020F0502020204030204" pitchFamily="34" charset="0"/>
                <a:ea typeface="Calibri" panose="020F0502020204030204" pitchFamily="34" charset="0"/>
                <a:cs typeface="Times New Roman" panose="02020603050405020304" pitchFamily="18" charset="0"/>
              </a:rPr>
              <a:t> ça le bousillage… </a:t>
            </a:r>
          </a:p>
          <a:p>
            <a:pPr marL="0" indent="0">
              <a:lnSpc>
                <a:spcPct val="160000"/>
              </a:lnSpc>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C’est aussi comme ça que les enfants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apprennent</a:t>
            </a:r>
            <a:r>
              <a:rPr lang="fr-FR" sz="2400" dirty="0">
                <a:effectLst/>
                <a:latin typeface="Calibri" panose="020F0502020204030204" pitchFamily="34" charset="0"/>
                <a:ea typeface="Calibri" panose="020F0502020204030204" pitchFamily="34" charset="0"/>
                <a:cs typeface="Times New Roman" panose="02020603050405020304" pitchFamily="18" charset="0"/>
              </a:rPr>
              <a:t> le métier.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 C’</a:t>
            </a:r>
            <a:r>
              <a:rPr lang="fr-FR" sz="2400" b="1" dirty="0">
                <a:effectLst/>
                <a:latin typeface="Calibri" panose="020F0502020204030204" pitchFamily="34" charset="0"/>
                <a:ea typeface="Calibri" panose="020F0502020204030204" pitchFamily="34" charset="0"/>
                <a:cs typeface="Times New Roman" panose="02020603050405020304" pitchFamily="18" charset="0"/>
              </a:rPr>
              <a:t>est </a:t>
            </a:r>
            <a:r>
              <a:rPr lang="fr-FR" sz="2400" dirty="0">
                <a:effectLst/>
                <a:latin typeface="Calibri" panose="020F0502020204030204" pitchFamily="34" charset="0"/>
                <a:ea typeface="Calibri" panose="020F0502020204030204" pitchFamily="34" charset="0"/>
                <a:cs typeface="Times New Roman" panose="02020603050405020304" pitchFamily="18" charset="0"/>
              </a:rPr>
              <a:t>bientôt Noël : vous pourriez faire des boules pour votre sapin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 Vous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savez</a:t>
            </a:r>
            <a:r>
              <a:rPr lang="fr-FR" sz="2400" dirty="0">
                <a:effectLst/>
                <a:latin typeface="Calibri" panose="020F0502020204030204" pitchFamily="34" charset="0"/>
                <a:ea typeface="Calibri" panose="020F0502020204030204" pitchFamily="34" charset="0"/>
                <a:cs typeface="Times New Roman" panose="02020603050405020304" pitchFamily="18" charset="0"/>
              </a:rPr>
              <a:t> manier les cannes, maintenant il va falloir apprendre à </a:t>
            </a:r>
            <a:r>
              <a:rPr lang="fr-FR" sz="2400"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24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60000"/>
              </a:lnSpc>
              <a:spcAft>
                <a:spcPts val="800"/>
              </a:spcAft>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La chaleur brûlante des fours et l’acier qui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cuisent</a:t>
            </a:r>
            <a:r>
              <a:rPr lang="fr-FR" sz="2400" dirty="0">
                <a:effectLst/>
                <a:latin typeface="Calibri" panose="020F0502020204030204" pitchFamily="34" charset="0"/>
                <a:ea typeface="Calibri" panose="020F0502020204030204" pitchFamily="34" charset="0"/>
                <a:cs typeface="Times New Roman" panose="02020603050405020304" pitchFamily="18" charset="0"/>
              </a:rPr>
              <a:t> la paume de la main…</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2701508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8</a:t>
            </a:r>
          </a:p>
          <a:p>
            <a:pPr marL="0" indent="0">
              <a:buNone/>
            </a:pPr>
            <a:r>
              <a:rPr lang="fr-FR" dirty="0"/>
              <a:t>  Apprendre à souffler le verre : </a:t>
            </a:r>
          </a:p>
          <a:p>
            <a:pPr marL="0" indent="0">
              <a:buNone/>
            </a:pPr>
            <a:r>
              <a:rPr lang="fr-FR" dirty="0"/>
              <a:t>Regarde les 7 premières minutes de la vidéo</a:t>
            </a:r>
          </a:p>
          <a:p>
            <a:pPr marL="0" indent="0">
              <a:buNone/>
            </a:pPr>
            <a:endParaRPr lang="fr-FR" dirty="0"/>
          </a:p>
          <a:p>
            <a:pPr marL="0" indent="0">
              <a:buNone/>
            </a:pPr>
            <a:r>
              <a:rPr lang="fr-FR" sz="2800" dirty="0">
                <a:hlinkClick r:id="rId2"/>
              </a:rPr>
              <a:t>https://www.youtube.com/watch?v=ww6QJNiOn4c</a:t>
            </a:r>
            <a:r>
              <a:rPr lang="fr-FR" sz="2800" dirty="0"/>
              <a:t>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89130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83162"/>
          </a:xfrm>
        </p:spPr>
        <p:txBody>
          <a:bodyPr>
            <a:normAutofit fontScale="85000" lnSpcReduction="20000"/>
          </a:bodyPr>
          <a:lstStyle/>
          <a:p>
            <a:r>
              <a:rPr lang="fr-FR" dirty="0">
                <a:solidFill>
                  <a:srgbClr val="861414"/>
                </a:solidFill>
              </a:rPr>
              <a:t>Lis cet extrait 9</a:t>
            </a:r>
          </a:p>
          <a:p>
            <a:pPr marL="0" indent="0">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Chez moi, tout semblait aller pour le mieux : ma sœur Annie finissait un bol de crème fouettée, et ma mère cuisinait en sifflotant. Plus de drames ? Plus d’accusation de vol ? Au bout de quelques secondes, j’ai fini par trouver ça bizarre…</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Vous avez retrouvé le sucre ? » ai-je demandé à mi-voix. Ma mère a soudain cessé de siffler. « Oublie cette histoire de sucre…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C’était très important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 » Là, ça devenait carrément louche. J’ai regardé ma petite sœur, qui avait les yeux plongés dans la crème fouettée, et, soudain, j’ai tout compris :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C’était elle, pas vrai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Quoi ? a fait Annie en relevant la tête.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C’est toi ! C’est toi qui as vidé le sucrier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N’importe quoi…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C’est ça, oui ! Pourquoi, tout d’un coup,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ça a </a:t>
            </a: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encore</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de l’importance</a:t>
            </a:r>
            <a:r>
              <a:rPr lang="fr-FR" sz="1800" dirty="0">
                <a:effectLst/>
                <a:latin typeface="Calibri" panose="020F0502020204030204" pitchFamily="34" charset="0"/>
                <a:ea typeface="Calibri" panose="020F0502020204030204" pitchFamily="34" charset="0"/>
                <a:cs typeface="Times New Roman" panose="02020603050405020304" pitchFamily="18" charset="0"/>
              </a:rPr>
              <a:t> ? Parce que c’est Mademoiselle qui a fait le coup. Et quand c’est elle,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c’est </a:t>
            </a: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toujours</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grave</a:t>
            </a:r>
            <a:r>
              <a:rPr lang="fr-FR" sz="1800" dirty="0">
                <a:effectLst/>
                <a:latin typeface="Calibri" panose="020F0502020204030204" pitchFamily="34" charset="0"/>
                <a:ea typeface="Calibri" panose="020F0502020204030204" pitchFamily="34" charset="0"/>
                <a:cs typeface="Times New Roman" panose="02020603050405020304" pitchFamily="18" charset="0"/>
              </a:rPr>
              <a:t>… Voilà pourquoi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C’est faux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J’ai </a:t>
            </a: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tout</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fait</a:t>
            </a:r>
            <a:r>
              <a:rPr lang="fr-FR" sz="1800" dirty="0">
                <a:effectLst/>
                <a:latin typeface="Calibri" panose="020F0502020204030204" pitchFamily="34" charset="0"/>
                <a:ea typeface="Calibri" panose="020F0502020204030204" pitchFamily="34" charset="0"/>
                <a:cs typeface="Times New Roman" panose="02020603050405020304" pitchFamily="18" charset="0"/>
              </a:rPr>
              <a:t> ! T’es méchant ! a hurlé ma sœur en éclatant en sanglots.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Ca suffit ! Vous êtes insupportables ! » a crié maman.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Le repas s’est déroulé dans un silence pesant.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J’ai même eu envie de parler de mes premiers essais de souffleur de verre.</a:t>
            </a:r>
            <a:r>
              <a:rPr lang="fr-FR" sz="1800" dirty="0">
                <a:effectLst/>
                <a:latin typeface="Calibri" panose="020F0502020204030204" pitchFamily="34" charset="0"/>
                <a:ea typeface="Calibri" panose="020F0502020204030204" pitchFamily="34" charset="0"/>
                <a:cs typeface="Times New Roman" panose="02020603050405020304" pitchFamily="18" charset="0"/>
              </a:rPr>
              <a:t> Papa est rentré de son laboratoire vers neuf heures : il a fait mine de </a:t>
            </a: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tout</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remarquer</a:t>
            </a:r>
            <a:r>
              <a:rPr lang="fr-FR" sz="1800" dirty="0">
                <a:effectLst/>
                <a:latin typeface="Calibri" panose="020F0502020204030204" pitchFamily="34" charset="0"/>
                <a:ea typeface="Calibri" panose="020F0502020204030204" pitchFamily="34" charset="0"/>
                <a:cs typeface="Times New Roman" panose="02020603050405020304" pitchFamily="18" charset="0"/>
              </a:rPr>
              <a:t>…</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14792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a:bodyPr>
          <a:lstStyle/>
          <a:p>
            <a:r>
              <a:rPr lang="fr-FR" dirty="0">
                <a:solidFill>
                  <a:srgbClr val="861414"/>
                </a:solidFill>
              </a:rPr>
              <a:t>Défi 9 : </a:t>
            </a:r>
            <a:r>
              <a:rPr lang="fr-FR" sz="2800" dirty="0">
                <a:solidFill>
                  <a:srgbClr val="861414"/>
                </a:solidFill>
              </a:rPr>
              <a:t>Transforme ces phrases à la forme négative</a:t>
            </a: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C’était très important</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Pourquoi, tout d’un coup,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ça a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encore</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de l’importance</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Et quand c’est elle,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c’est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toujours</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grave</a:t>
            </a:r>
            <a:r>
              <a:rPr lang="fr-FR" sz="24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J’ai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tout</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fait</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J’ai même eu envie </a:t>
            </a:r>
            <a:r>
              <a:rPr lang="fr-FR" sz="2400" dirty="0">
                <a:effectLst/>
                <a:latin typeface="Calibri" panose="020F0502020204030204" pitchFamily="34" charset="0"/>
                <a:ea typeface="Calibri" panose="020F0502020204030204" pitchFamily="34" charset="0"/>
                <a:cs typeface="Times New Roman" panose="02020603050405020304" pitchFamily="18" charset="0"/>
              </a:rPr>
              <a:t>de parler de mes premiers essais de souffleur de verre.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Il a fait mine de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tout</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remarquer</a:t>
            </a:r>
            <a:r>
              <a:rPr lang="fr-FR" sz="2400" dirty="0">
                <a:effectLst/>
                <a:latin typeface="Calibri" panose="020F0502020204030204" pitchFamily="34" charset="0"/>
                <a:ea typeface="Calibri" panose="020F0502020204030204" pitchFamily="34" charset="0"/>
                <a:cs typeface="Times New Roman" panose="02020603050405020304" pitchFamily="18" charset="0"/>
              </a:rPr>
              <a:t>…</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743284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a:bodyPr>
          <a:lstStyle/>
          <a:p>
            <a:r>
              <a:rPr lang="fr-FR" dirty="0">
                <a:solidFill>
                  <a:srgbClr val="00B050"/>
                </a:solidFill>
              </a:rPr>
              <a:t>correction</a:t>
            </a:r>
            <a:endParaRPr lang="fr-FR" sz="2800" dirty="0">
              <a:solidFill>
                <a:srgbClr val="00B050"/>
              </a:solidFill>
            </a:endParaRP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Ce n’était pas très important</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Pourquoi, tout d’un coup,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ça n’a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plus</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d’importance</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Et quand c’est elle, </a:t>
            </a:r>
            <a:r>
              <a:rPr lang="fr-FR" sz="2400" b="1" dirty="0">
                <a:effectLst/>
                <a:latin typeface="Calibri" panose="020F0502020204030204" pitchFamily="34" charset="0"/>
                <a:ea typeface="Calibri" panose="020F0502020204030204" pitchFamily="34" charset="0"/>
                <a:cs typeface="Times New Roman" panose="02020603050405020304" pitchFamily="18" charset="0"/>
              </a:rPr>
              <a:t>ce n’est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jamais</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grave</a:t>
            </a:r>
            <a:r>
              <a:rPr lang="fr-FR" sz="24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Je n’ai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rien</a:t>
            </a:r>
            <a:r>
              <a:rPr lang="fr-FR" sz="2400" b="1" dirty="0">
                <a:effectLst/>
                <a:latin typeface="Calibri" panose="020F0502020204030204" pitchFamily="34" charset="0"/>
                <a:ea typeface="Calibri" panose="020F0502020204030204" pitchFamily="34" charset="0"/>
                <a:cs typeface="Times New Roman" panose="02020603050405020304" pitchFamily="18" charset="0"/>
              </a:rPr>
              <a:t> fait</a:t>
            </a:r>
            <a:r>
              <a:rPr lang="fr-FR" sz="24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buNone/>
            </a:pPr>
            <a:r>
              <a:rPr lang="fr-FR" sz="2400" b="1" dirty="0">
                <a:effectLst/>
                <a:latin typeface="Calibri" panose="020F0502020204030204" pitchFamily="34" charset="0"/>
                <a:ea typeface="Calibri" panose="020F0502020204030204" pitchFamily="34" charset="0"/>
                <a:cs typeface="Times New Roman" panose="02020603050405020304" pitchFamily="18" charset="0"/>
              </a:rPr>
              <a:t>Je n’ai même pas eu envie </a:t>
            </a:r>
            <a:r>
              <a:rPr lang="fr-FR" sz="2400" dirty="0">
                <a:effectLst/>
                <a:latin typeface="Calibri" panose="020F0502020204030204" pitchFamily="34" charset="0"/>
                <a:ea typeface="Calibri" panose="020F0502020204030204" pitchFamily="34" charset="0"/>
                <a:cs typeface="Times New Roman" panose="02020603050405020304" pitchFamily="18" charset="0"/>
              </a:rPr>
              <a:t>de parler de mes premiers essais de souffleur de verre. </a:t>
            </a:r>
          </a:p>
          <a:p>
            <a:pPr marL="0" indent="0">
              <a:buNone/>
            </a:pPr>
            <a:r>
              <a:rPr lang="fr-FR" sz="2400" dirty="0">
                <a:effectLst/>
                <a:latin typeface="Calibri" panose="020F0502020204030204" pitchFamily="34" charset="0"/>
                <a:ea typeface="Calibri" panose="020F0502020204030204" pitchFamily="34" charset="0"/>
                <a:cs typeface="Times New Roman" panose="02020603050405020304" pitchFamily="18" charset="0"/>
              </a:rPr>
              <a:t>Il a fait mine de </a:t>
            </a:r>
            <a:r>
              <a:rPr lang="fr-FR" sz="2400" b="1" u="sng" dirty="0">
                <a:effectLst/>
                <a:latin typeface="Calibri" panose="020F0502020204030204" pitchFamily="34" charset="0"/>
                <a:ea typeface="Calibri" panose="020F0502020204030204" pitchFamily="34" charset="0"/>
                <a:cs typeface="Times New Roman" panose="02020603050405020304" pitchFamily="18" charset="0"/>
              </a:rPr>
              <a:t>ne rien </a:t>
            </a:r>
            <a:r>
              <a:rPr lang="fr-FR" sz="2400" dirty="0">
                <a:effectLst/>
                <a:latin typeface="Calibri" panose="020F0502020204030204" pitchFamily="34" charset="0"/>
                <a:ea typeface="Calibri" panose="020F0502020204030204" pitchFamily="34" charset="0"/>
                <a:cs typeface="Times New Roman" panose="02020603050405020304" pitchFamily="18" charset="0"/>
              </a:rPr>
              <a:t>remarquer…</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2178859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9</a:t>
            </a:r>
          </a:p>
          <a:p>
            <a:pPr marL="0" indent="0">
              <a:buNone/>
            </a:pPr>
            <a:r>
              <a:rPr lang="fr-FR" dirty="0"/>
              <a:t>  Sucre de canne et sucre blanc</a:t>
            </a:r>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5" name="Image 4">
            <a:extLst>
              <a:ext uri="{FF2B5EF4-FFF2-40B4-BE49-F238E27FC236}">
                <a16:creationId xmlns:a16="http://schemas.microsoft.com/office/drawing/2014/main" id="{F48B181E-6668-4ED0-AD22-82EEB60F7F9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5599" y="3284984"/>
            <a:ext cx="3896485" cy="2492127"/>
          </a:xfrm>
          <a:prstGeom prst="rect">
            <a:avLst/>
          </a:prstGeom>
        </p:spPr>
      </p:pic>
      <p:pic>
        <p:nvPicPr>
          <p:cNvPr id="8" name="Image 7">
            <a:extLst>
              <a:ext uri="{FF2B5EF4-FFF2-40B4-BE49-F238E27FC236}">
                <a16:creationId xmlns:a16="http://schemas.microsoft.com/office/drawing/2014/main" id="{8ACD0D35-6E7D-4A20-88DA-A1D8462AF72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92151" y="3266718"/>
            <a:ext cx="3896486" cy="2510393"/>
          </a:xfrm>
          <a:prstGeom prst="rect">
            <a:avLst/>
          </a:prstGeom>
        </p:spPr>
      </p:pic>
    </p:spTree>
    <p:extLst>
      <p:ext uri="{BB962C8B-B14F-4D97-AF65-F5344CB8AC3E}">
        <p14:creationId xmlns:p14="http://schemas.microsoft.com/office/powerpoint/2010/main" val="2720232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5216934"/>
          </a:xfrm>
        </p:spPr>
        <p:txBody>
          <a:bodyPr>
            <a:normAutofit fontScale="85000" lnSpcReduction="10000"/>
          </a:bodyPr>
          <a:lstStyle/>
          <a:p>
            <a:r>
              <a:rPr lang="fr-FR" dirty="0">
                <a:solidFill>
                  <a:srgbClr val="861414"/>
                </a:solidFill>
              </a:rPr>
              <a:t>Lis cet extrait 10</a:t>
            </a:r>
          </a:p>
          <a:p>
            <a:pPr marL="0" indent="0">
              <a:lnSpc>
                <a:spcPct val="110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J’en ai parlé le lendemain soir avec Stefan, alors qu’on essayait</a:t>
            </a:r>
            <a:r>
              <a:rPr lang="fr-FR" sz="1700" b="1" dirty="0">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de mettre le verre en forme sur nos cannes : « Et tu es bien sûr que c’est elle qui a fait le coup ? » m’a-t-il demandé. « Ton verre ! » a soudain hurlé notre chef de place. Avant que j’aie eu le temps de réagir, un bon tiers de la pâte lumineuse venait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de tomber au sol… </a:t>
            </a:r>
          </a:p>
          <a:p>
            <a:pPr marL="0" indent="0">
              <a:lnSpc>
                <a:spcPct val="110000"/>
              </a:lnSpc>
              <a:spcAft>
                <a:spcPts val="800"/>
              </a:spcAft>
              <a:buNone/>
            </a:pPr>
            <a:r>
              <a:rPr lang="fr-FR" sz="1700" dirty="0">
                <a:effectLst/>
                <a:latin typeface="Calibri" panose="020F0502020204030204" pitchFamily="34" charset="0"/>
                <a:ea typeface="Calibri" panose="020F0502020204030204" pitchFamily="34" charset="0"/>
                <a:cs typeface="Times New Roman" panose="02020603050405020304" pitchFamily="18" charset="0"/>
              </a:rPr>
              <a:t>« Flûte ! ai-je laissé échapper avec un demi-sourire.</a:t>
            </a:r>
          </a:p>
          <a:p>
            <a:pPr marL="342900" lvl="0" indent="-342900">
              <a:lnSpc>
                <a:spcPct val="110000"/>
              </a:lnSpc>
              <a:spcAft>
                <a:spcPts val="800"/>
              </a:spcAft>
              <a:buFont typeface="Calibri" panose="020F0502020204030204" pitchFamily="34" charset="0"/>
              <a:buChar char="-"/>
            </a:pPr>
            <a:r>
              <a:rPr lang="fr-FR" sz="1700" dirty="0">
                <a:effectLst/>
                <a:latin typeface="Calibri" panose="020F0502020204030204" pitchFamily="34" charset="0"/>
                <a:ea typeface="Calibri" panose="020F0502020204030204" pitchFamily="34" charset="0"/>
                <a:cs typeface="Times New Roman" panose="02020603050405020304" pitchFamily="18" charset="0"/>
              </a:rPr>
              <a:t>Mais regarde ce que tu fais, bon sang ! a continué Carl. </a:t>
            </a:r>
          </a:p>
          <a:p>
            <a:pPr marL="0" indent="0">
              <a:lnSpc>
                <a:spcPct val="110000"/>
              </a:lnSpc>
              <a:spcAft>
                <a:spcPts val="800"/>
              </a:spcAft>
              <a:buNone/>
            </a:pPr>
            <a:r>
              <a:rPr lang="fr-FR" sz="1700" dirty="0">
                <a:effectLst/>
                <a:latin typeface="Calibri" panose="020F0502020204030204" pitchFamily="34" charset="0"/>
                <a:ea typeface="Calibri" panose="020F0502020204030204" pitchFamily="34" charset="0"/>
                <a:cs typeface="Times New Roman" panose="02020603050405020304" pitchFamily="18" charset="0"/>
              </a:rPr>
              <a:t>Dans ma distraction, j’avais arrêté de tourner ma canne, et le reste du verre venait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de se détacher à son tour. « C’est bien joli de papoter, a grogné notre chef de place. Mais ce n’est pas de cette manière que l’on fait du bon travail. »</a:t>
            </a:r>
          </a:p>
          <a:p>
            <a:pPr marL="0" indent="0">
              <a:lnSpc>
                <a:spcPct val="110000"/>
              </a:lnSpc>
              <a:spcAft>
                <a:spcPts val="800"/>
              </a:spcAft>
              <a:buNone/>
            </a:pPr>
            <a:r>
              <a:rPr lang="fr-FR" sz="1700" dirty="0">
                <a:effectLst/>
                <a:latin typeface="Calibri" panose="020F0502020204030204" pitchFamily="34" charset="0"/>
                <a:ea typeface="Calibri" panose="020F0502020204030204" pitchFamily="34" charset="0"/>
                <a:cs typeface="Times New Roman" panose="02020603050405020304" pitchFamily="18" charset="0"/>
              </a:rPr>
              <a:t>Penaud, je suis rentré à la maison. Ma sœur avait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encore les yeux rougis par ses pleurs : j’ai compris que j’avais peut-être été injuste envers elle… « C’était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pour rire, </a:t>
            </a:r>
            <a:r>
              <a:rPr lang="fr-FR" sz="1700" dirty="0" err="1">
                <a:effectLst/>
                <a:latin typeface="Calibri" panose="020F0502020204030204" pitchFamily="34" charset="0"/>
                <a:ea typeface="Calibri" panose="020F0502020204030204" pitchFamily="34" charset="0"/>
                <a:cs typeface="Times New Roman" panose="02020603050405020304" pitchFamily="18" charset="0"/>
              </a:rPr>
              <a:t>Ninie</a:t>
            </a:r>
            <a:r>
              <a:rPr lang="fr-FR" sz="1700" dirty="0">
                <a:effectLst/>
                <a:latin typeface="Calibri" panose="020F0502020204030204" pitchFamily="34" charset="0"/>
                <a:ea typeface="Calibri" panose="020F0502020204030204" pitchFamily="34" charset="0"/>
                <a:cs typeface="Times New Roman" panose="02020603050405020304" pitchFamily="18" charset="0"/>
              </a:rPr>
              <a:t> ! Je sais bien que tu n’as pas pris le sucre dans le cellier… » Elle a repoussé la main que j’avais posée sur son épaule. Je n’étais pas fier de moi. </a:t>
            </a:r>
          </a:p>
          <a:p>
            <a:pPr marL="0" indent="0">
              <a:lnSpc>
                <a:spcPct val="110000"/>
              </a:lnSpc>
              <a:buNone/>
            </a:pPr>
            <a:r>
              <a:rPr lang="fr-FR" sz="1700" dirty="0">
                <a:effectLst/>
                <a:latin typeface="Calibri" panose="020F0502020204030204" pitchFamily="34" charset="0"/>
                <a:ea typeface="Calibri" panose="020F0502020204030204" pitchFamily="34" charset="0"/>
                <a:cs typeface="Times New Roman" panose="02020603050405020304" pitchFamily="18" charset="0"/>
              </a:rPr>
              <a:t>Plus les jours passaient, plus cette histoire de sucre devenait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incompréhensible. Avec Stefan, on en discutait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à longueur de journée. Ma mère, en revanche, n’en parlait</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plus. J’ai interrogé papa, un matin que nous partions</a:t>
            </a:r>
            <a:r>
              <a:rPr lang="fr-FR" sz="17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700" dirty="0">
                <a:effectLst/>
                <a:latin typeface="Calibri" panose="020F0502020204030204" pitchFamily="34" charset="0"/>
                <a:ea typeface="Calibri" panose="020F0502020204030204" pitchFamily="34" charset="0"/>
                <a:cs typeface="Times New Roman" panose="02020603050405020304" pitchFamily="18" charset="0"/>
              </a:rPr>
              <a:t>ensemble pour la verrerie : « Ce n’est rien : ta mère a dû se tromper dans ses comptes, voilà tout ! » Mais il avait, lui aussi, un air un peu bizarre.</a:t>
            </a:r>
          </a:p>
          <a:p>
            <a:pPr marL="0" indent="0">
              <a:lnSpc>
                <a:spcPct val="110000"/>
              </a:lnSpc>
              <a:buNone/>
            </a:pPr>
            <a:r>
              <a:rPr lang="fr-FR" sz="2000" i="1" dirty="0">
                <a:solidFill>
                  <a:srgbClr val="861414"/>
                </a:solidFill>
              </a:rPr>
              <a:t>Les verriers de Noël</a:t>
            </a:r>
            <a:r>
              <a:rPr lang="fr-FR" sz="2000" dirty="0">
                <a:solidFill>
                  <a:srgbClr val="861414"/>
                </a:solidFill>
              </a:rPr>
              <a:t>, de Fabian Grégoire </a:t>
            </a:r>
            <a:r>
              <a:rPr lang="fr-FR" sz="1600" dirty="0">
                <a:solidFill>
                  <a:schemeClr val="accent2">
                    <a:lumMod val="75000"/>
                  </a:schemeClr>
                </a:solidFill>
              </a:rPr>
              <a:t>© L’école des Loisirs, collection Archimède, 2012</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0000"/>
              </a:lnSpc>
              <a:buNone/>
            </a:pPr>
            <a:endParaRPr lang="fr-FR" sz="17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3430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861414"/>
                </a:solidFill>
              </a:rPr>
              <a:t>Défi 1 : Classe les mots dans l’ordre alphabétique sur ton ardoise</a:t>
            </a:r>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3">
            <a:extLst>
              <a:ext uri="{FF2B5EF4-FFF2-40B4-BE49-F238E27FC236}">
                <a16:creationId xmlns:a16="http://schemas.microsoft.com/office/drawing/2014/main" id="{B7A0CC56-8107-492E-BFEE-7B6F354A6848}"/>
              </a:ext>
            </a:extLst>
          </p:cNvPr>
          <p:cNvGraphicFramePr>
            <a:graphicFrameLocks noGrp="1"/>
          </p:cNvGraphicFramePr>
          <p:nvPr>
            <p:extLst>
              <p:ext uri="{D42A27DB-BD31-4B8C-83A1-F6EECF244321}">
                <p14:modId xmlns:p14="http://schemas.microsoft.com/office/powerpoint/2010/main" val="169446123"/>
              </p:ext>
            </p:extLst>
          </p:nvPr>
        </p:nvGraphicFramePr>
        <p:xfrm>
          <a:off x="827266" y="2734996"/>
          <a:ext cx="7273124" cy="2638221"/>
        </p:xfrm>
        <a:graphic>
          <a:graphicData uri="http://schemas.openxmlformats.org/drawingml/2006/table">
            <a:tbl>
              <a:tblPr firstRow="1" firstCol="1" bandRow="1">
                <a:tableStyleId>{5940675A-B579-460E-94D1-54222C63F5DA}</a:tableStyleId>
              </a:tblPr>
              <a:tblGrid>
                <a:gridCol w="1454304">
                  <a:extLst>
                    <a:ext uri="{9D8B030D-6E8A-4147-A177-3AD203B41FA5}">
                      <a16:colId xmlns:a16="http://schemas.microsoft.com/office/drawing/2014/main" val="91087137"/>
                    </a:ext>
                  </a:extLst>
                </a:gridCol>
                <a:gridCol w="1454304">
                  <a:extLst>
                    <a:ext uri="{9D8B030D-6E8A-4147-A177-3AD203B41FA5}">
                      <a16:colId xmlns:a16="http://schemas.microsoft.com/office/drawing/2014/main" val="3484888005"/>
                    </a:ext>
                  </a:extLst>
                </a:gridCol>
                <a:gridCol w="1454304">
                  <a:extLst>
                    <a:ext uri="{9D8B030D-6E8A-4147-A177-3AD203B41FA5}">
                      <a16:colId xmlns:a16="http://schemas.microsoft.com/office/drawing/2014/main" val="695416834"/>
                    </a:ext>
                  </a:extLst>
                </a:gridCol>
                <a:gridCol w="1455106">
                  <a:extLst>
                    <a:ext uri="{9D8B030D-6E8A-4147-A177-3AD203B41FA5}">
                      <a16:colId xmlns:a16="http://schemas.microsoft.com/office/drawing/2014/main" val="2024894774"/>
                    </a:ext>
                  </a:extLst>
                </a:gridCol>
                <a:gridCol w="1455106">
                  <a:extLst>
                    <a:ext uri="{9D8B030D-6E8A-4147-A177-3AD203B41FA5}">
                      <a16:colId xmlns:a16="http://schemas.microsoft.com/office/drawing/2014/main" val="1590149586"/>
                    </a:ext>
                  </a:extLst>
                </a:gridCol>
              </a:tblGrid>
              <a:tr h="879407">
                <a:tc>
                  <a:txBody>
                    <a:bodyPr/>
                    <a:lstStyle/>
                    <a:p>
                      <a:pPr algn="ctr">
                        <a:lnSpc>
                          <a:spcPct val="107000"/>
                        </a:lnSpc>
                        <a:spcAft>
                          <a:spcPts val="800"/>
                        </a:spcAft>
                      </a:pPr>
                      <a:r>
                        <a:rPr lang="fr-FR" sz="1800" dirty="0">
                          <a:effectLst/>
                        </a:rPr>
                        <a:t>déjeuner</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usine</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me</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Noël</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prêt</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48894014"/>
                  </a:ext>
                </a:extLst>
              </a:tr>
              <a:tr h="879407">
                <a:tc>
                  <a:txBody>
                    <a:bodyPr/>
                    <a:lstStyle/>
                    <a:p>
                      <a:pPr algn="ctr">
                        <a:lnSpc>
                          <a:spcPct val="107000"/>
                        </a:lnSpc>
                        <a:spcAft>
                          <a:spcPts val="800"/>
                        </a:spcAft>
                      </a:pPr>
                      <a:r>
                        <a:rPr lang="fr-FR" sz="1800" dirty="0">
                          <a:effectLst/>
                        </a:rPr>
                        <a:t>ma</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dirty="0">
                          <a:effectLst/>
                        </a:rPr>
                        <a:t>commencé</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disparu</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de</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a:effectLst/>
                        </a:rPr>
                        <a:t>pot</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93458647"/>
                  </a:ext>
                </a:extLst>
              </a:tr>
              <a:tr h="879407">
                <a:tc>
                  <a:txBody>
                    <a:bodyPr/>
                    <a:lstStyle/>
                    <a:p>
                      <a:pPr algn="ctr">
                        <a:lnSpc>
                          <a:spcPct val="107000"/>
                        </a:lnSpc>
                        <a:spcAft>
                          <a:spcPts val="800"/>
                        </a:spcAft>
                      </a:pPr>
                      <a:r>
                        <a:rPr lang="fr-FR" sz="1800">
                          <a:effectLst/>
                        </a:rPr>
                        <a:t>tintement</a:t>
                      </a:r>
                      <a:endParaRPr lang="fr-F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dirty="0">
                          <a:effectLst/>
                        </a:rPr>
                        <a:t>kilo</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dirty="0">
                          <a:effectLst/>
                        </a:rPr>
                        <a:t>y</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dirty="0">
                          <a:effectLst/>
                        </a:rPr>
                        <a:t>disant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800" dirty="0">
                          <a:effectLst/>
                        </a:rPr>
                        <a:t> </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4514205"/>
                  </a:ext>
                </a:extLst>
              </a:tr>
            </a:tbl>
          </a:graphicData>
        </a:graphic>
      </p:graphicFrame>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8422342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lnSpcReduction="10000"/>
          </a:bodyPr>
          <a:lstStyle/>
          <a:p>
            <a:r>
              <a:rPr lang="fr-FR" dirty="0">
                <a:solidFill>
                  <a:srgbClr val="861414"/>
                </a:solidFill>
              </a:rPr>
              <a:t>Défi 10 : Conjugue à l’imparfait</a:t>
            </a:r>
            <a:endParaRPr lang="fr-FR" sz="2800" dirty="0">
              <a:solidFill>
                <a:srgbClr val="861414"/>
              </a:solidFill>
            </a:endParaRPr>
          </a:p>
          <a:p>
            <a:pPr>
              <a:lnSpc>
                <a:spcPct val="150000"/>
              </a:lnSpc>
            </a:pPr>
            <a:r>
              <a:rPr lang="fr-FR" sz="1800" dirty="0">
                <a:solidFill>
                  <a:srgbClr val="000000"/>
                </a:solidFill>
                <a:latin typeface="Calibri" panose="020F0502020204030204" pitchFamily="34" charset="0"/>
              </a:rPr>
              <a:t>O</a:t>
            </a:r>
            <a:r>
              <a:rPr lang="fr-FR" sz="1800" b="0" i="0" u="none" strike="noStrike" baseline="0" dirty="0">
                <a:solidFill>
                  <a:srgbClr val="000000"/>
                </a:solidFill>
                <a:latin typeface="Calibri" panose="020F0502020204030204" pitchFamily="34" charset="0"/>
              </a:rPr>
              <a:t>n (</a:t>
            </a:r>
            <a:r>
              <a:rPr lang="fr-FR" sz="1800" b="1" i="0" u="none" strike="noStrike" baseline="0" dirty="0">
                <a:solidFill>
                  <a:srgbClr val="000000"/>
                </a:solidFill>
                <a:latin typeface="Calibri" panose="020F0502020204030204" pitchFamily="34" charset="0"/>
              </a:rPr>
              <a:t>essayer) ________________</a:t>
            </a:r>
            <a:endParaRPr lang="fr-FR" sz="1800" b="0" i="0" u="none" strike="noStrike" baseline="0" dirty="0">
              <a:solidFill>
                <a:srgbClr val="000000"/>
              </a:solidFill>
              <a:latin typeface="Calibri" panose="020F0502020204030204" pitchFamily="34" charset="0"/>
            </a:endParaRPr>
          </a:p>
          <a:p>
            <a:pPr>
              <a:lnSpc>
                <a:spcPct val="150000"/>
              </a:lnSpc>
            </a:pPr>
            <a:r>
              <a:rPr lang="fr-FR" sz="1800" dirty="0">
                <a:solidFill>
                  <a:srgbClr val="000000"/>
                </a:solidFill>
                <a:latin typeface="Calibri" panose="020F0502020204030204" pitchFamily="34" charset="0"/>
              </a:rPr>
              <a:t>L</a:t>
            </a:r>
            <a:r>
              <a:rPr lang="fr-FR" sz="1800" b="0" i="0" u="none" strike="noStrike" baseline="0" dirty="0">
                <a:solidFill>
                  <a:srgbClr val="000000"/>
                </a:solidFill>
                <a:latin typeface="Calibri" panose="020F0502020204030204" pitchFamily="34" charset="0"/>
              </a:rPr>
              <a:t>e reste du verre (</a:t>
            </a:r>
            <a:r>
              <a:rPr lang="fr-FR" sz="1800" b="1" i="0" u="none" strike="noStrike" baseline="0" dirty="0">
                <a:solidFill>
                  <a:srgbClr val="000000"/>
                </a:solidFill>
                <a:latin typeface="Calibri" panose="020F0502020204030204" pitchFamily="34" charset="0"/>
              </a:rPr>
              <a:t>venir) __________________ </a:t>
            </a:r>
          </a:p>
          <a:p>
            <a:pPr>
              <a:lnSpc>
                <a:spcPct val="150000"/>
              </a:lnSpc>
            </a:pPr>
            <a:r>
              <a:rPr lang="fr-FR" sz="1800" b="0" i="0" u="none" strike="noStrike" baseline="0" dirty="0">
                <a:solidFill>
                  <a:srgbClr val="000000"/>
                </a:solidFill>
                <a:latin typeface="Calibri" panose="020F0502020204030204" pitchFamily="34" charset="0"/>
              </a:rPr>
              <a:t>Ma </a:t>
            </a:r>
            <a:r>
              <a:rPr lang="fr-FR" sz="1800" b="0" i="0" u="none" strike="noStrike" baseline="0" dirty="0" err="1">
                <a:solidFill>
                  <a:srgbClr val="000000"/>
                </a:solidFill>
                <a:latin typeface="Calibri" panose="020F0502020204030204" pitchFamily="34" charset="0"/>
              </a:rPr>
              <a:t>soeur</a:t>
            </a:r>
            <a:r>
              <a:rPr lang="fr-FR" sz="1800" b="0" i="0" u="none" strike="noStrike" baseline="0" dirty="0">
                <a:solidFill>
                  <a:srgbClr val="000000"/>
                </a:solidFill>
                <a:latin typeface="Calibri" panose="020F0502020204030204" pitchFamily="34" charset="0"/>
              </a:rPr>
              <a:t> (</a:t>
            </a:r>
            <a:r>
              <a:rPr lang="fr-FR" sz="1800" b="1" i="0" u="none" strike="noStrike" baseline="0" dirty="0">
                <a:solidFill>
                  <a:srgbClr val="000000"/>
                </a:solidFill>
                <a:latin typeface="Calibri" panose="020F0502020204030204" pitchFamily="34" charset="0"/>
              </a:rPr>
              <a:t>avoir) __________________ </a:t>
            </a:r>
            <a:endParaRPr lang="fr-FR" sz="1800" b="0" i="0" u="none" strike="noStrike" baseline="0" dirty="0">
              <a:solidFill>
                <a:srgbClr val="000000"/>
              </a:solidFill>
              <a:latin typeface="Calibri" panose="020F0502020204030204" pitchFamily="34" charset="0"/>
            </a:endParaRPr>
          </a:p>
          <a:p>
            <a:pPr>
              <a:lnSpc>
                <a:spcPct val="150000"/>
              </a:lnSpc>
            </a:pPr>
            <a:r>
              <a:rPr lang="fr-FR" sz="1800" b="0" i="0" u="none" strike="noStrike" baseline="0" dirty="0">
                <a:solidFill>
                  <a:srgbClr val="000000"/>
                </a:solidFill>
                <a:latin typeface="Calibri" panose="020F0502020204030204" pitchFamily="34" charset="0"/>
              </a:rPr>
              <a:t>C’(</a:t>
            </a:r>
            <a:r>
              <a:rPr lang="fr-FR" sz="1800" b="1" i="0" u="none" strike="noStrike" baseline="0" dirty="0">
                <a:solidFill>
                  <a:srgbClr val="000000"/>
                </a:solidFill>
                <a:latin typeface="Calibri" panose="020F0502020204030204" pitchFamily="34" charset="0"/>
              </a:rPr>
              <a:t>être) __________________ </a:t>
            </a:r>
          </a:p>
          <a:p>
            <a:pPr>
              <a:lnSpc>
                <a:spcPct val="150000"/>
              </a:lnSpc>
            </a:pPr>
            <a:r>
              <a:rPr lang="fr-FR" sz="1800" b="0" i="0" u="none" strike="noStrike" baseline="0" dirty="0">
                <a:solidFill>
                  <a:srgbClr val="000000"/>
                </a:solidFill>
                <a:latin typeface="Calibri" panose="020F0502020204030204" pitchFamily="34" charset="0"/>
              </a:rPr>
              <a:t>Je </a:t>
            </a:r>
            <a:r>
              <a:rPr lang="fr-FR" sz="1800" b="1" i="0" u="none" strike="noStrike" baseline="0" dirty="0">
                <a:solidFill>
                  <a:srgbClr val="000000"/>
                </a:solidFill>
                <a:latin typeface="Calibri" panose="020F0502020204030204" pitchFamily="34" charset="0"/>
              </a:rPr>
              <a:t>n’ (être) __________________ </a:t>
            </a:r>
            <a:endParaRPr lang="fr-FR" sz="1800" b="0" i="0" u="none" strike="noStrike" baseline="0" dirty="0">
              <a:solidFill>
                <a:srgbClr val="000000"/>
              </a:solidFill>
              <a:latin typeface="Calibri" panose="020F0502020204030204" pitchFamily="34" charset="0"/>
            </a:endParaRPr>
          </a:p>
          <a:p>
            <a:pPr>
              <a:lnSpc>
                <a:spcPct val="150000"/>
              </a:lnSpc>
            </a:pPr>
            <a:r>
              <a:rPr lang="fr-FR" sz="1800" b="0" i="0" u="none" strike="noStrike" baseline="0" dirty="0">
                <a:solidFill>
                  <a:srgbClr val="000000"/>
                </a:solidFill>
                <a:latin typeface="Calibri" panose="020F0502020204030204" pitchFamily="34" charset="0"/>
              </a:rPr>
              <a:t>Plus les jours (</a:t>
            </a:r>
            <a:r>
              <a:rPr lang="fr-FR" sz="1800" b="1" i="0" u="none" strike="noStrike" baseline="0" dirty="0">
                <a:solidFill>
                  <a:srgbClr val="000000"/>
                </a:solidFill>
                <a:latin typeface="Calibri" panose="020F0502020204030204" pitchFamily="34" charset="0"/>
              </a:rPr>
              <a:t>passer) __________________ </a:t>
            </a:r>
          </a:p>
          <a:p>
            <a:pPr>
              <a:lnSpc>
                <a:spcPct val="150000"/>
              </a:lnSpc>
            </a:pPr>
            <a:r>
              <a:rPr lang="fr-FR" sz="1800" dirty="0">
                <a:solidFill>
                  <a:srgbClr val="000000"/>
                </a:solidFill>
                <a:latin typeface="Calibri" panose="020F0502020204030204" pitchFamily="34" charset="0"/>
              </a:rPr>
              <a:t>C</a:t>
            </a:r>
            <a:r>
              <a:rPr lang="fr-FR" sz="1800" b="0" i="0" u="none" strike="noStrike" baseline="0" dirty="0">
                <a:solidFill>
                  <a:srgbClr val="000000"/>
                </a:solidFill>
                <a:latin typeface="Calibri" panose="020F0502020204030204" pitchFamily="34" charset="0"/>
              </a:rPr>
              <a:t>ette histoire (</a:t>
            </a:r>
            <a:r>
              <a:rPr lang="fr-FR" sz="1800" b="1" i="0" u="none" strike="noStrike" baseline="0" dirty="0">
                <a:solidFill>
                  <a:srgbClr val="000000"/>
                </a:solidFill>
                <a:latin typeface="Calibri" panose="020F0502020204030204" pitchFamily="34" charset="0"/>
              </a:rPr>
              <a:t>devenir) __________________ </a:t>
            </a:r>
            <a:endParaRPr lang="fr-FR" sz="1800" b="0" i="0" u="none" strike="noStrike" baseline="0" dirty="0">
              <a:solidFill>
                <a:srgbClr val="000000"/>
              </a:solidFill>
              <a:latin typeface="Calibri" panose="020F0502020204030204" pitchFamily="34" charset="0"/>
            </a:endParaRPr>
          </a:p>
          <a:p>
            <a:pPr>
              <a:lnSpc>
                <a:spcPct val="150000"/>
              </a:lnSpc>
            </a:pPr>
            <a:r>
              <a:rPr lang="fr-FR" sz="1800" dirty="0">
                <a:solidFill>
                  <a:srgbClr val="000000"/>
                </a:solidFill>
                <a:latin typeface="Calibri" panose="020F0502020204030204" pitchFamily="34" charset="0"/>
              </a:rPr>
              <a:t>O</a:t>
            </a:r>
            <a:r>
              <a:rPr lang="fr-FR" sz="1800" b="0" i="0" u="none" strike="noStrike" baseline="0" dirty="0">
                <a:solidFill>
                  <a:srgbClr val="000000"/>
                </a:solidFill>
                <a:latin typeface="Calibri" panose="020F0502020204030204" pitchFamily="34" charset="0"/>
              </a:rPr>
              <a:t>n en (</a:t>
            </a:r>
            <a:r>
              <a:rPr lang="fr-FR" sz="1800" b="1" i="0" u="none" strike="noStrike" baseline="0" dirty="0">
                <a:solidFill>
                  <a:srgbClr val="000000"/>
                </a:solidFill>
                <a:latin typeface="Calibri" panose="020F0502020204030204" pitchFamily="34" charset="0"/>
              </a:rPr>
              <a:t>discutait) __________________ </a:t>
            </a:r>
          </a:p>
          <a:p>
            <a:pPr>
              <a:lnSpc>
                <a:spcPct val="150000"/>
              </a:lnSpc>
            </a:pPr>
            <a:r>
              <a:rPr lang="fr-FR" sz="1800" b="0" i="0" u="none" strike="noStrike" baseline="0" dirty="0">
                <a:solidFill>
                  <a:srgbClr val="000000"/>
                </a:solidFill>
                <a:latin typeface="Calibri" panose="020F0502020204030204" pitchFamily="34" charset="0"/>
              </a:rPr>
              <a:t>Ma mère n’en (</a:t>
            </a:r>
            <a:r>
              <a:rPr lang="fr-FR" sz="1800" b="1" i="0" u="none" strike="noStrike" baseline="0" dirty="0">
                <a:solidFill>
                  <a:srgbClr val="000000"/>
                </a:solidFill>
                <a:latin typeface="Calibri" panose="020F0502020204030204" pitchFamily="34" charset="0"/>
              </a:rPr>
              <a:t>parler) ________________ </a:t>
            </a:r>
            <a:r>
              <a:rPr lang="fr-FR" sz="1800" b="0" i="0" u="none" strike="noStrike" baseline="0" dirty="0">
                <a:solidFill>
                  <a:srgbClr val="000000"/>
                </a:solidFill>
                <a:latin typeface="Calibri" panose="020F0502020204030204" pitchFamily="34" charset="0"/>
              </a:rPr>
              <a:t>plus. </a:t>
            </a:r>
          </a:p>
          <a:p>
            <a:pPr>
              <a:lnSpc>
                <a:spcPct val="150000"/>
              </a:lnSpc>
            </a:pPr>
            <a:r>
              <a:rPr lang="fr-FR" sz="1800" dirty="0">
                <a:solidFill>
                  <a:srgbClr val="000000"/>
                </a:solidFill>
                <a:latin typeface="Calibri" panose="020F0502020204030204" pitchFamily="34" charset="0"/>
              </a:rPr>
              <a:t>N</a:t>
            </a:r>
            <a:r>
              <a:rPr lang="fr-FR" sz="1800" b="0" i="0" u="none" strike="noStrike" baseline="0" dirty="0">
                <a:solidFill>
                  <a:srgbClr val="000000"/>
                </a:solidFill>
                <a:latin typeface="Calibri" panose="020F0502020204030204" pitchFamily="34" charset="0"/>
              </a:rPr>
              <a:t>ous (</a:t>
            </a:r>
            <a:r>
              <a:rPr lang="fr-FR" sz="1800" b="1" i="0" u="none" strike="noStrike" baseline="0" dirty="0">
                <a:solidFill>
                  <a:srgbClr val="000000"/>
                </a:solidFill>
                <a:latin typeface="Calibri" panose="020F0502020204030204" pitchFamily="34" charset="0"/>
              </a:rPr>
              <a:t>partir) __________________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660047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lnSpcReduction="10000"/>
          </a:bodyPr>
          <a:lstStyle/>
          <a:p>
            <a:r>
              <a:rPr lang="fr-FR" dirty="0">
                <a:solidFill>
                  <a:srgbClr val="00B050"/>
                </a:solidFill>
              </a:rPr>
              <a:t>correction</a:t>
            </a:r>
            <a:endParaRPr lang="fr-FR" sz="2800" dirty="0">
              <a:solidFill>
                <a:srgbClr val="00B050"/>
              </a:solidFill>
            </a:endParaRPr>
          </a:p>
          <a:p>
            <a:pPr>
              <a:lnSpc>
                <a:spcPct val="150000"/>
              </a:lnSpc>
            </a:pPr>
            <a:r>
              <a:rPr lang="fr-FR" sz="1800" dirty="0">
                <a:solidFill>
                  <a:srgbClr val="000000"/>
                </a:solidFill>
                <a:latin typeface="Calibri" panose="020F0502020204030204" pitchFamily="34" charset="0"/>
              </a:rPr>
              <a:t>O</a:t>
            </a:r>
            <a:r>
              <a:rPr lang="fr-FR" sz="1800" b="0" i="0" u="none" strike="noStrike" baseline="0" dirty="0">
                <a:solidFill>
                  <a:srgbClr val="000000"/>
                </a:solidFill>
                <a:latin typeface="Calibri" panose="020F0502020204030204" pitchFamily="34" charset="0"/>
              </a:rPr>
              <a:t>n </a:t>
            </a:r>
            <a:r>
              <a:rPr lang="fr-FR" sz="1800" b="1" dirty="0">
                <a:solidFill>
                  <a:srgbClr val="000000"/>
                </a:solidFill>
                <a:latin typeface="Calibri" panose="020F0502020204030204" pitchFamily="34" charset="0"/>
              </a:rPr>
              <a:t>essayait</a:t>
            </a:r>
          </a:p>
          <a:p>
            <a:pPr>
              <a:lnSpc>
                <a:spcPct val="150000"/>
              </a:lnSpc>
            </a:pPr>
            <a:r>
              <a:rPr lang="fr-FR" sz="1800" dirty="0">
                <a:solidFill>
                  <a:srgbClr val="000000"/>
                </a:solidFill>
                <a:latin typeface="Calibri" panose="020F0502020204030204" pitchFamily="34" charset="0"/>
              </a:rPr>
              <a:t>L</a:t>
            </a:r>
            <a:r>
              <a:rPr lang="fr-FR" sz="1800" b="0" i="0" u="none" strike="noStrike" baseline="0" dirty="0">
                <a:solidFill>
                  <a:srgbClr val="000000"/>
                </a:solidFill>
                <a:latin typeface="Calibri" panose="020F0502020204030204" pitchFamily="34" charset="0"/>
              </a:rPr>
              <a:t>e reste du verre </a:t>
            </a:r>
            <a:r>
              <a:rPr lang="fr-FR" sz="1800" b="1" dirty="0">
                <a:solidFill>
                  <a:srgbClr val="000000"/>
                </a:solidFill>
                <a:latin typeface="Calibri" panose="020F0502020204030204" pitchFamily="34" charset="0"/>
              </a:rPr>
              <a:t>venait</a:t>
            </a:r>
            <a:endParaRPr lang="fr-FR" sz="1800" b="1" i="0" u="none" strike="noStrike" baseline="0" dirty="0">
              <a:solidFill>
                <a:srgbClr val="000000"/>
              </a:solidFill>
              <a:latin typeface="Calibri" panose="020F0502020204030204" pitchFamily="34" charset="0"/>
            </a:endParaRPr>
          </a:p>
          <a:p>
            <a:pPr>
              <a:lnSpc>
                <a:spcPct val="150000"/>
              </a:lnSpc>
            </a:pPr>
            <a:r>
              <a:rPr lang="fr-FR" sz="1800" b="0" i="0" u="none" strike="noStrike" baseline="0" dirty="0">
                <a:solidFill>
                  <a:srgbClr val="000000"/>
                </a:solidFill>
                <a:latin typeface="Calibri" panose="020F0502020204030204" pitchFamily="34" charset="0"/>
              </a:rPr>
              <a:t>Ma sœur </a:t>
            </a:r>
            <a:r>
              <a:rPr lang="fr-FR" sz="1800" b="1" i="0" u="none" strike="noStrike" baseline="0" dirty="0">
                <a:solidFill>
                  <a:srgbClr val="000000"/>
                </a:solidFill>
                <a:latin typeface="Calibri" panose="020F0502020204030204" pitchFamily="34" charset="0"/>
              </a:rPr>
              <a:t>avait </a:t>
            </a:r>
            <a:endParaRPr lang="fr-FR" sz="1800" b="0" i="0" u="none" strike="noStrike" baseline="0" dirty="0">
              <a:solidFill>
                <a:srgbClr val="000000"/>
              </a:solidFill>
              <a:latin typeface="Calibri" panose="020F0502020204030204" pitchFamily="34" charset="0"/>
            </a:endParaRPr>
          </a:p>
          <a:p>
            <a:pPr>
              <a:lnSpc>
                <a:spcPct val="150000"/>
              </a:lnSpc>
            </a:pPr>
            <a:r>
              <a:rPr lang="fr-FR" sz="1800" b="0" i="0" u="none" strike="noStrike" baseline="0" dirty="0">
                <a:solidFill>
                  <a:srgbClr val="000000"/>
                </a:solidFill>
                <a:latin typeface="Calibri" panose="020F0502020204030204" pitchFamily="34" charset="0"/>
              </a:rPr>
              <a:t>C’</a:t>
            </a:r>
            <a:r>
              <a:rPr lang="fr-FR" sz="1800" b="1" i="0" u="none" strike="noStrike" baseline="0" dirty="0">
                <a:solidFill>
                  <a:srgbClr val="000000"/>
                </a:solidFill>
                <a:latin typeface="Calibri" panose="020F0502020204030204" pitchFamily="34" charset="0"/>
              </a:rPr>
              <a:t>était</a:t>
            </a:r>
          </a:p>
          <a:p>
            <a:pPr>
              <a:lnSpc>
                <a:spcPct val="150000"/>
              </a:lnSpc>
            </a:pPr>
            <a:r>
              <a:rPr lang="fr-FR" sz="1800" b="0" i="0" u="none" strike="noStrike" baseline="0" dirty="0">
                <a:solidFill>
                  <a:srgbClr val="000000"/>
                </a:solidFill>
                <a:latin typeface="Calibri" panose="020F0502020204030204" pitchFamily="34" charset="0"/>
              </a:rPr>
              <a:t>Je </a:t>
            </a:r>
            <a:r>
              <a:rPr lang="fr-FR" sz="1800" b="1" i="0" u="none" strike="noStrike" baseline="0" dirty="0">
                <a:solidFill>
                  <a:srgbClr val="000000"/>
                </a:solidFill>
                <a:latin typeface="Calibri" panose="020F0502020204030204" pitchFamily="34" charset="0"/>
              </a:rPr>
              <a:t>n’étais</a:t>
            </a:r>
            <a:endParaRPr lang="fr-FR" sz="1800" b="0" i="0" u="none" strike="noStrike" baseline="0" dirty="0">
              <a:solidFill>
                <a:srgbClr val="000000"/>
              </a:solidFill>
              <a:latin typeface="Calibri" panose="020F0502020204030204" pitchFamily="34" charset="0"/>
            </a:endParaRPr>
          </a:p>
          <a:p>
            <a:pPr>
              <a:lnSpc>
                <a:spcPct val="150000"/>
              </a:lnSpc>
            </a:pPr>
            <a:r>
              <a:rPr lang="fr-FR" sz="1800" b="0" i="0" u="none" strike="noStrike" baseline="0" dirty="0">
                <a:solidFill>
                  <a:srgbClr val="000000"/>
                </a:solidFill>
                <a:latin typeface="Calibri" panose="020F0502020204030204" pitchFamily="34" charset="0"/>
              </a:rPr>
              <a:t>Plus les jours </a:t>
            </a:r>
            <a:r>
              <a:rPr lang="fr-FR" sz="1800" b="1" dirty="0">
                <a:solidFill>
                  <a:srgbClr val="000000"/>
                </a:solidFill>
                <a:latin typeface="Calibri" panose="020F0502020204030204" pitchFamily="34" charset="0"/>
              </a:rPr>
              <a:t>passaient</a:t>
            </a:r>
            <a:endParaRPr lang="fr-FR" sz="1800" b="1" i="0" u="none" strike="noStrike" baseline="0" dirty="0">
              <a:solidFill>
                <a:srgbClr val="000000"/>
              </a:solidFill>
              <a:latin typeface="Calibri" panose="020F0502020204030204" pitchFamily="34" charset="0"/>
            </a:endParaRPr>
          </a:p>
          <a:p>
            <a:pPr>
              <a:lnSpc>
                <a:spcPct val="150000"/>
              </a:lnSpc>
            </a:pPr>
            <a:r>
              <a:rPr lang="fr-FR" sz="1800" dirty="0">
                <a:solidFill>
                  <a:srgbClr val="000000"/>
                </a:solidFill>
                <a:latin typeface="Calibri" panose="020F0502020204030204" pitchFamily="34" charset="0"/>
              </a:rPr>
              <a:t>C</a:t>
            </a:r>
            <a:r>
              <a:rPr lang="fr-FR" sz="1800" b="0" i="0" u="none" strike="noStrike" baseline="0" dirty="0">
                <a:solidFill>
                  <a:srgbClr val="000000"/>
                </a:solidFill>
                <a:latin typeface="Calibri" panose="020F0502020204030204" pitchFamily="34" charset="0"/>
              </a:rPr>
              <a:t>ette histoire </a:t>
            </a:r>
            <a:r>
              <a:rPr lang="fr-FR" sz="1800" b="1" i="0" u="none" strike="noStrike" baseline="0" dirty="0">
                <a:solidFill>
                  <a:srgbClr val="000000"/>
                </a:solidFill>
                <a:latin typeface="Calibri" panose="020F0502020204030204" pitchFamily="34" charset="0"/>
              </a:rPr>
              <a:t>devenait</a:t>
            </a:r>
            <a:endParaRPr lang="fr-FR" sz="1800" b="0" i="0" u="none" strike="noStrike" baseline="0" dirty="0">
              <a:solidFill>
                <a:srgbClr val="000000"/>
              </a:solidFill>
              <a:latin typeface="Calibri" panose="020F0502020204030204" pitchFamily="34" charset="0"/>
            </a:endParaRPr>
          </a:p>
          <a:p>
            <a:pPr>
              <a:lnSpc>
                <a:spcPct val="150000"/>
              </a:lnSpc>
            </a:pPr>
            <a:r>
              <a:rPr lang="fr-FR" sz="1800" dirty="0">
                <a:solidFill>
                  <a:srgbClr val="000000"/>
                </a:solidFill>
                <a:latin typeface="Calibri" panose="020F0502020204030204" pitchFamily="34" charset="0"/>
              </a:rPr>
              <a:t>O</a:t>
            </a:r>
            <a:r>
              <a:rPr lang="fr-FR" sz="1800" b="0" i="0" u="none" strike="noStrike" baseline="0" dirty="0">
                <a:solidFill>
                  <a:srgbClr val="000000"/>
                </a:solidFill>
                <a:latin typeface="Calibri" panose="020F0502020204030204" pitchFamily="34" charset="0"/>
              </a:rPr>
              <a:t>n en </a:t>
            </a:r>
            <a:r>
              <a:rPr lang="fr-FR" sz="1800" b="1" i="0" u="none" strike="noStrike" baseline="0" dirty="0">
                <a:solidFill>
                  <a:srgbClr val="000000"/>
                </a:solidFill>
                <a:latin typeface="Calibri" panose="020F0502020204030204" pitchFamily="34" charset="0"/>
              </a:rPr>
              <a:t>discutait</a:t>
            </a:r>
          </a:p>
          <a:p>
            <a:pPr>
              <a:lnSpc>
                <a:spcPct val="150000"/>
              </a:lnSpc>
            </a:pPr>
            <a:r>
              <a:rPr lang="fr-FR" sz="1800" b="0" i="0" u="none" strike="noStrike" baseline="0" dirty="0">
                <a:solidFill>
                  <a:srgbClr val="000000"/>
                </a:solidFill>
                <a:latin typeface="Calibri" panose="020F0502020204030204" pitchFamily="34" charset="0"/>
              </a:rPr>
              <a:t>Ma mère n’en </a:t>
            </a:r>
            <a:r>
              <a:rPr lang="fr-FR" sz="1800" b="1" i="0" u="none" strike="noStrike" baseline="0" dirty="0">
                <a:solidFill>
                  <a:srgbClr val="000000"/>
                </a:solidFill>
                <a:latin typeface="Calibri" panose="020F0502020204030204" pitchFamily="34" charset="0"/>
              </a:rPr>
              <a:t>parlait </a:t>
            </a:r>
            <a:r>
              <a:rPr lang="fr-FR" sz="1800" b="0" i="0" u="none" strike="noStrike" baseline="0" dirty="0">
                <a:solidFill>
                  <a:srgbClr val="000000"/>
                </a:solidFill>
                <a:latin typeface="Calibri" panose="020F0502020204030204" pitchFamily="34" charset="0"/>
              </a:rPr>
              <a:t>plus. </a:t>
            </a:r>
          </a:p>
          <a:p>
            <a:pPr>
              <a:lnSpc>
                <a:spcPct val="150000"/>
              </a:lnSpc>
            </a:pPr>
            <a:r>
              <a:rPr lang="fr-FR" sz="1800" dirty="0">
                <a:solidFill>
                  <a:srgbClr val="000000"/>
                </a:solidFill>
                <a:latin typeface="Calibri" panose="020F0502020204030204" pitchFamily="34" charset="0"/>
              </a:rPr>
              <a:t>N</a:t>
            </a:r>
            <a:r>
              <a:rPr lang="fr-FR" sz="1800" b="0" i="0" u="none" strike="noStrike" baseline="0" dirty="0">
                <a:solidFill>
                  <a:srgbClr val="000000"/>
                </a:solidFill>
                <a:latin typeface="Calibri" panose="020F0502020204030204" pitchFamily="34" charset="0"/>
              </a:rPr>
              <a:t>ous </a:t>
            </a:r>
            <a:r>
              <a:rPr lang="fr-FR" sz="1800" b="1" i="0" u="none" strike="noStrike" baseline="0" dirty="0">
                <a:solidFill>
                  <a:srgbClr val="000000"/>
                </a:solidFill>
                <a:latin typeface="Calibri" panose="020F0502020204030204" pitchFamily="34" charset="0"/>
              </a:rPr>
              <a:t>partions</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5523606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10</a:t>
            </a:r>
          </a:p>
          <a:p>
            <a:pPr marL="0" indent="0">
              <a:buNone/>
            </a:pPr>
            <a:r>
              <a:rPr lang="fr-FR" dirty="0"/>
              <a:t>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76169A74-3D4C-479E-B002-6DB53DA812E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5616" y="2420888"/>
            <a:ext cx="5301977" cy="3976483"/>
          </a:xfrm>
          <a:prstGeom prst="rect">
            <a:avLst/>
          </a:prstGeom>
        </p:spPr>
      </p:pic>
    </p:spTree>
    <p:extLst>
      <p:ext uri="{BB962C8B-B14F-4D97-AF65-F5344CB8AC3E}">
        <p14:creationId xmlns:p14="http://schemas.microsoft.com/office/powerpoint/2010/main" val="40023359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5141168"/>
          </a:xfrm>
        </p:spPr>
        <p:txBody>
          <a:bodyPr>
            <a:normAutofit fontScale="85000" lnSpcReduction="20000"/>
          </a:bodyPr>
          <a:lstStyle/>
          <a:p>
            <a:r>
              <a:rPr lang="fr-FR" dirty="0">
                <a:solidFill>
                  <a:srgbClr val="861414"/>
                </a:solidFill>
              </a:rPr>
              <a:t>Lis cet extrait 11</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C’est justement ce matin-là que nous avons vu le directeur de l’usine discuter avec un homme coiffé d’un chapeau. « C’est un journaliste qui vient de Strasbourg pour faire un article, a expliqué Carl.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Si ce bonhomme est journaliste, moi je suis danseuse de ballet ! a répondu mon père. Attention à ce que vous dites devant lui : je crois que ce type a de longues oreilles…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Vas-y ! Souffle ! » Nos séances de bousillage avec Carl continuaient : la canne à la bouche, mon camarade essayait d’envoyer de l’air au cœur de la masse de verre incandescente.  Les joues gonflées, son visage devenait de plus en plus rouge… « Plus fort ! » a ordonné Carl. Les yeux écarquillés, Stefan est alors devenu cramoisi. « Il faudrait peut-être qu’il respire un peu… » ai-je murmuré avec inquiétude.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C’est dur ? lui ai-je demandé alors qu’il reprenait sa respiration</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Plus que dur ! C’est comme si tu soufflais dans un tube bouché.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C’est parce que tu n’as pas assez chauffé ton verre, a murmuré Carl.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Mais si je le chauffe plus, il dégouline de ma canne.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Eh oui ! C’est ça le plus dur : parvenir à sentir le verre, à deviner sa consistance rien qu’à sa couleur… Il faut des années pour maîtriser tout ça.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Voilà qui nous arrangeait bien peu : il restait moins de quinze jours avant Noël.  Heureusement, les conseils de notre chef de place ont vite porté leurs fruits, et les bulles de verre ont commencé à fleurir au bout de nos cannes.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39673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a:bodyPr>
          <a:lstStyle/>
          <a:p>
            <a:r>
              <a:rPr lang="fr-FR" dirty="0">
                <a:solidFill>
                  <a:srgbClr val="861414"/>
                </a:solidFill>
              </a:rPr>
              <a:t>Défi 11 : Conjugue au passé composé</a:t>
            </a:r>
          </a:p>
          <a:p>
            <a:pPr marL="0" indent="0">
              <a:buNone/>
            </a:pPr>
            <a:r>
              <a:rPr lang="fr-FR" sz="2800" b="0" i="0" u="none" strike="noStrike" baseline="0" dirty="0">
                <a:solidFill>
                  <a:srgbClr val="000000"/>
                </a:solidFill>
                <a:latin typeface="Calibri" panose="020F0502020204030204" pitchFamily="34" charset="0"/>
              </a:rPr>
              <a:t>Nous </a:t>
            </a:r>
            <a:r>
              <a:rPr lang="fr-FR" sz="2800" b="1" i="0" u="none" strike="noStrike" baseline="0" dirty="0">
                <a:solidFill>
                  <a:srgbClr val="000000"/>
                </a:solidFill>
                <a:latin typeface="Calibri" panose="020F0502020204030204" pitchFamily="34" charset="0"/>
              </a:rPr>
              <a:t>(voir) __________________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Carl (</a:t>
            </a:r>
            <a:r>
              <a:rPr lang="fr-FR" sz="2800" b="1" i="0" u="none" strike="noStrike" baseline="0" dirty="0">
                <a:solidFill>
                  <a:srgbClr val="000000"/>
                </a:solidFill>
                <a:latin typeface="Calibri" panose="020F0502020204030204" pitchFamily="34" charset="0"/>
              </a:rPr>
              <a:t>expliquer</a:t>
            </a:r>
            <a:r>
              <a:rPr lang="fr-FR" sz="2800" b="0" i="0" u="none" strike="noStrike" baseline="0" dirty="0">
                <a:solidFill>
                  <a:srgbClr val="000000"/>
                </a:solidFill>
                <a:latin typeface="Calibri" panose="020F0502020204030204" pitchFamily="34" charset="0"/>
              </a:rPr>
              <a:t>) </a:t>
            </a:r>
            <a:r>
              <a:rPr lang="fr-FR" sz="2800" b="1" i="0" u="none" strike="noStrike" baseline="0" dirty="0">
                <a:solidFill>
                  <a:srgbClr val="000000"/>
                </a:solidFill>
                <a:latin typeface="Calibri" panose="020F0502020204030204" pitchFamily="34" charset="0"/>
              </a:rPr>
              <a:t>__________________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Mon père (</a:t>
            </a:r>
            <a:r>
              <a:rPr lang="fr-FR" sz="2800" b="1" i="0" u="none" strike="noStrike" baseline="0" dirty="0">
                <a:solidFill>
                  <a:srgbClr val="000000"/>
                </a:solidFill>
                <a:latin typeface="Calibri" panose="020F0502020204030204" pitchFamily="34" charset="0"/>
              </a:rPr>
              <a:t>répondre</a:t>
            </a:r>
            <a:r>
              <a:rPr lang="fr-FR" sz="2800" b="0" i="0" u="none" strike="noStrike" baseline="0" dirty="0">
                <a:solidFill>
                  <a:srgbClr val="000000"/>
                </a:solidFill>
                <a:latin typeface="Calibri" panose="020F0502020204030204" pitchFamily="34" charset="0"/>
              </a:rPr>
              <a:t>) </a:t>
            </a:r>
            <a:r>
              <a:rPr lang="fr-FR" sz="2800" b="1" i="0" u="none" strike="noStrike" baseline="0" dirty="0">
                <a:solidFill>
                  <a:srgbClr val="000000"/>
                </a:solidFill>
                <a:latin typeface="Calibri" panose="020F0502020204030204" pitchFamily="34" charset="0"/>
              </a:rPr>
              <a:t>__________________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Stefan (</a:t>
            </a:r>
            <a:r>
              <a:rPr lang="fr-FR" sz="2800" b="1" i="0" u="none" strike="noStrike" baseline="0" dirty="0">
                <a:solidFill>
                  <a:srgbClr val="000000"/>
                </a:solidFill>
                <a:latin typeface="Calibri" panose="020F0502020204030204" pitchFamily="34" charset="0"/>
              </a:rPr>
              <a:t>devenir) __________________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C’est parce que tu </a:t>
            </a:r>
            <a:r>
              <a:rPr lang="fr-FR" sz="2800" b="1" i="0" u="none" strike="noStrike" baseline="0" dirty="0">
                <a:solidFill>
                  <a:srgbClr val="000000"/>
                </a:solidFill>
                <a:latin typeface="Calibri" panose="020F0502020204030204" pitchFamily="34" charset="0"/>
              </a:rPr>
              <a:t>(ne pas chauffer) _________________</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Les conseils de notre chef (</a:t>
            </a:r>
            <a:r>
              <a:rPr lang="fr-FR" sz="2800" b="1" i="0" u="none" strike="noStrike" baseline="0" dirty="0">
                <a:solidFill>
                  <a:srgbClr val="000000"/>
                </a:solidFill>
                <a:latin typeface="Calibri" panose="020F0502020204030204" pitchFamily="34" charset="0"/>
              </a:rPr>
              <a:t>porter</a:t>
            </a:r>
            <a:r>
              <a:rPr lang="fr-FR" sz="2800" b="0" i="0" u="none" strike="noStrike" baseline="0" dirty="0">
                <a:solidFill>
                  <a:srgbClr val="000000"/>
                </a:solidFill>
                <a:latin typeface="Calibri" panose="020F0502020204030204" pitchFamily="34" charset="0"/>
              </a:rPr>
              <a:t>) </a:t>
            </a:r>
            <a:r>
              <a:rPr lang="fr-FR" sz="2800" b="1" i="0" u="none" strike="noStrike" baseline="0" dirty="0">
                <a:solidFill>
                  <a:srgbClr val="000000"/>
                </a:solidFill>
                <a:latin typeface="Calibri" panose="020F0502020204030204" pitchFamily="34" charset="0"/>
              </a:rPr>
              <a:t>__________________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Les bulles de verre (</a:t>
            </a:r>
            <a:r>
              <a:rPr lang="fr-FR" sz="2800" b="1" i="0" u="none" strike="noStrike" baseline="0" dirty="0">
                <a:solidFill>
                  <a:srgbClr val="000000"/>
                </a:solidFill>
                <a:latin typeface="Calibri" panose="020F0502020204030204" pitchFamily="34" charset="0"/>
              </a:rPr>
              <a:t>commencer) __________________ </a:t>
            </a:r>
            <a:endParaRPr lang="fr-FR" sz="4000"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16526128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251520" y="1600200"/>
            <a:ext cx="8640960" cy="4983162"/>
          </a:xfrm>
        </p:spPr>
        <p:txBody>
          <a:bodyPr>
            <a:normAutofit/>
          </a:bodyPr>
          <a:lstStyle/>
          <a:p>
            <a:r>
              <a:rPr lang="fr-FR" dirty="0">
                <a:solidFill>
                  <a:srgbClr val="00B050"/>
                </a:solidFill>
              </a:rPr>
              <a:t>correction</a:t>
            </a:r>
          </a:p>
          <a:p>
            <a:pPr marL="0" indent="0">
              <a:buNone/>
            </a:pPr>
            <a:r>
              <a:rPr lang="fr-FR" sz="2800" b="0" i="0" u="none" strike="noStrike" baseline="0" dirty="0">
                <a:solidFill>
                  <a:srgbClr val="000000"/>
                </a:solidFill>
                <a:latin typeface="Calibri" panose="020F0502020204030204" pitchFamily="34" charset="0"/>
              </a:rPr>
              <a:t>Nous </a:t>
            </a:r>
            <a:r>
              <a:rPr lang="fr-FR" sz="2800" b="1" dirty="0">
                <a:solidFill>
                  <a:srgbClr val="000000"/>
                </a:solidFill>
                <a:latin typeface="Calibri" panose="020F0502020204030204" pitchFamily="34" charset="0"/>
              </a:rPr>
              <a:t>avons vu</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Carl </a:t>
            </a:r>
            <a:r>
              <a:rPr lang="fr-FR" sz="2800" b="1" i="0" u="none" strike="noStrike" baseline="0" dirty="0">
                <a:solidFill>
                  <a:srgbClr val="000000"/>
                </a:solidFill>
                <a:latin typeface="Calibri" panose="020F0502020204030204" pitchFamily="34" charset="0"/>
              </a:rPr>
              <a:t>a expliqué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Mon père </a:t>
            </a:r>
            <a:r>
              <a:rPr lang="fr-FR" sz="2800" b="1" i="0" u="none" strike="noStrike" baseline="0" dirty="0">
                <a:solidFill>
                  <a:srgbClr val="000000"/>
                </a:solidFill>
                <a:latin typeface="Calibri" panose="020F0502020204030204" pitchFamily="34" charset="0"/>
              </a:rPr>
              <a:t>a répondu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Stefan</a:t>
            </a:r>
            <a:r>
              <a:rPr lang="fr-FR" sz="2800" b="1" i="0" u="none" strike="noStrike" baseline="0" dirty="0">
                <a:solidFill>
                  <a:srgbClr val="000000"/>
                </a:solidFill>
                <a:latin typeface="Calibri" panose="020F0502020204030204" pitchFamily="34" charset="0"/>
              </a:rPr>
              <a:t> est devenu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C’est parce que tu</a:t>
            </a:r>
            <a:r>
              <a:rPr lang="fr-FR" sz="2800" b="1" i="0" u="none" strike="noStrike" baseline="0" dirty="0">
                <a:solidFill>
                  <a:srgbClr val="000000"/>
                </a:solidFill>
                <a:latin typeface="Calibri" panose="020F0502020204030204" pitchFamily="34" charset="0"/>
              </a:rPr>
              <a:t> n’as pas chauffé</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Les conseils de notre chef </a:t>
            </a:r>
            <a:r>
              <a:rPr lang="fr-FR" sz="2800" b="1" i="0" u="none" strike="noStrike" baseline="0" dirty="0">
                <a:solidFill>
                  <a:srgbClr val="000000"/>
                </a:solidFill>
                <a:latin typeface="Calibri" panose="020F0502020204030204" pitchFamily="34" charset="0"/>
              </a:rPr>
              <a:t>ont porté </a:t>
            </a:r>
            <a:endParaRPr lang="fr-FR" sz="2800" b="0" i="0" u="none" strike="noStrike" baseline="0" dirty="0">
              <a:solidFill>
                <a:srgbClr val="000000"/>
              </a:solidFill>
              <a:latin typeface="Calibri" panose="020F0502020204030204" pitchFamily="34" charset="0"/>
            </a:endParaRPr>
          </a:p>
          <a:p>
            <a:pPr marL="0" indent="0">
              <a:buNone/>
            </a:pPr>
            <a:r>
              <a:rPr lang="fr-FR" sz="2800" b="0" i="0" u="none" strike="noStrike" baseline="0" dirty="0">
                <a:solidFill>
                  <a:srgbClr val="000000"/>
                </a:solidFill>
                <a:latin typeface="Calibri" panose="020F0502020204030204" pitchFamily="34" charset="0"/>
              </a:rPr>
              <a:t>Les bulles de verre</a:t>
            </a:r>
            <a:r>
              <a:rPr lang="fr-FR" sz="2800" b="1" i="0" u="none" strike="noStrike" baseline="0" dirty="0">
                <a:solidFill>
                  <a:srgbClr val="000000"/>
                </a:solidFill>
                <a:latin typeface="Calibri" panose="020F0502020204030204" pitchFamily="34" charset="0"/>
              </a:rPr>
              <a:t> </a:t>
            </a:r>
            <a:r>
              <a:rPr lang="fr-FR" sz="2800" b="1" dirty="0">
                <a:solidFill>
                  <a:srgbClr val="000000"/>
                </a:solidFill>
                <a:latin typeface="Calibri" panose="020F0502020204030204" pitchFamily="34" charset="0"/>
              </a:rPr>
              <a:t>ont commencé</a:t>
            </a:r>
            <a:r>
              <a:rPr lang="fr-FR" sz="2800" b="1" i="0" u="none" strike="noStrike" baseline="0" dirty="0">
                <a:solidFill>
                  <a:srgbClr val="000000"/>
                </a:solidFill>
                <a:latin typeface="Calibri" panose="020F0502020204030204" pitchFamily="34" charset="0"/>
              </a:rPr>
              <a:t> </a:t>
            </a:r>
            <a:endParaRPr lang="fr-FR" sz="4000"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40060771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11</a:t>
            </a:r>
          </a:p>
          <a:p>
            <a:pPr marL="0" indent="0">
              <a:buNone/>
            </a:pPr>
            <a:r>
              <a:rPr lang="fr-FR" dirty="0"/>
              <a:t>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9" name="Image 8">
            <a:extLst>
              <a:ext uri="{FF2B5EF4-FFF2-40B4-BE49-F238E27FC236}">
                <a16:creationId xmlns:a16="http://schemas.microsoft.com/office/drawing/2014/main" id="{420C572C-4789-40E8-8ED7-9C02A7FB5B7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3608" y="2264681"/>
            <a:ext cx="6685731" cy="4443225"/>
          </a:xfrm>
          <a:prstGeom prst="rect">
            <a:avLst/>
          </a:prstGeom>
        </p:spPr>
      </p:pic>
    </p:spTree>
    <p:extLst>
      <p:ext uri="{BB962C8B-B14F-4D97-AF65-F5344CB8AC3E}">
        <p14:creationId xmlns:p14="http://schemas.microsoft.com/office/powerpoint/2010/main" val="40250614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fontScale="85000" lnSpcReduction="10000"/>
          </a:bodyPr>
          <a:lstStyle/>
          <a:p>
            <a:r>
              <a:rPr lang="fr-FR" dirty="0">
                <a:solidFill>
                  <a:srgbClr val="861414"/>
                </a:solidFill>
              </a:rPr>
              <a:t>Lis cet extrait 12</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La difficulté suivante consistait à donner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forme</a:t>
            </a:r>
            <a:r>
              <a:rPr lang="fr-FR" sz="1800" dirty="0">
                <a:effectLst/>
                <a:latin typeface="Calibri" panose="020F0502020204030204" pitchFamily="34" charset="0"/>
                <a:ea typeface="Calibri" panose="020F0502020204030204" pitchFamily="34" charset="0"/>
                <a:cs typeface="Times New Roman" panose="02020603050405020304" pitchFamily="18" charset="0"/>
              </a:rPr>
              <a:t> à nos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futures</a:t>
            </a:r>
            <a:r>
              <a:rPr lang="fr-FR" sz="1800" dirty="0">
                <a:effectLst/>
                <a:latin typeface="Calibri" panose="020F0502020204030204" pitchFamily="34" charset="0"/>
                <a:ea typeface="Calibri" panose="020F0502020204030204" pitchFamily="34" charset="0"/>
                <a:cs typeface="Times New Roman" panose="02020603050405020304" pitchFamily="18" charset="0"/>
              </a:rPr>
              <a:t> boules de Noël. Nous utilisions pour cela des pinces et des espèces de grosses cuillères en bois ou en acier que les verriers appellent des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mailloches</a:t>
            </a:r>
            <a:r>
              <a:rPr lang="fr-FR" sz="1800" dirty="0">
                <a:effectLst/>
                <a:latin typeface="Calibri" panose="020F0502020204030204" pitchFamily="34" charset="0"/>
                <a:ea typeface="Calibri" panose="020F0502020204030204" pitchFamily="34" charset="0"/>
                <a:cs typeface="Times New Roman" panose="02020603050405020304" pitchFamily="18" charset="0"/>
              </a:rPr>
              <a:t>. Là encore, Carl nous donnait ses conseils : « Serre bien avec tes pinces… » « Encore un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peu</a:t>
            </a:r>
            <a:r>
              <a:rPr lang="fr-FR" sz="1800" dirty="0">
                <a:effectLst/>
                <a:latin typeface="Calibri" panose="020F0502020204030204" pitchFamily="34" charset="0"/>
                <a:ea typeface="Calibri" panose="020F0502020204030204" pitchFamily="34" charset="0"/>
                <a:cs typeface="Times New Roman" panose="02020603050405020304" pitchFamily="18" charset="0"/>
              </a:rPr>
              <a:t>… Voilà… Attention ! » « Trop fort ! C’est raté, tu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peux</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mettre au calcin…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Le calcin, c’est le coin où l’on jette les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pièces</a:t>
            </a:r>
            <a:r>
              <a:rPr lang="fr-FR" sz="1800" dirty="0">
                <a:effectLst/>
                <a:latin typeface="Calibri" panose="020F0502020204030204" pitchFamily="34" charset="0"/>
                <a:ea typeface="Calibri" panose="020F0502020204030204" pitchFamily="34" charset="0"/>
                <a:cs typeface="Times New Roman" panose="02020603050405020304" pitchFamily="18" charset="0"/>
              </a:rPr>
              <a:t> imparfaites et les déchets de verre. Les résidus y sont collectés avant d’être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refondus</a:t>
            </a:r>
            <a:r>
              <a:rPr lang="fr-FR" sz="1800" dirty="0">
                <a:effectLst/>
                <a:latin typeface="Calibri" panose="020F0502020204030204" pitchFamily="34" charset="0"/>
                <a:ea typeface="Calibri" panose="020F0502020204030204" pitchFamily="34" charset="0"/>
                <a:cs typeface="Times New Roman" panose="02020603050405020304" pitchFamily="18" charset="0"/>
              </a:rPr>
              <a:t> dans les fours durant la nuit. Les bacs à calcin, il faut s’en méfier un peu : en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refroidissant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le verre peut se fissurer brutalement, et il n’est pas rare qu’un éclat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tranchant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soit projeté en l’air à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travers</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halle. Finalement, à force d’insister, nous avons enfin réussi, Stefan et moi, à former des boules présentables. Nous avons alors eu le droit d’aller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cueiller</a:t>
            </a:r>
            <a:r>
              <a:rPr lang="fr-FR" sz="1800" dirty="0">
                <a:effectLst/>
                <a:latin typeface="Calibri" panose="020F0502020204030204" pitchFamily="34" charset="0"/>
                <a:ea typeface="Calibri" panose="020F0502020204030204" pitchFamily="34" charset="0"/>
                <a:cs typeface="Times New Roman" panose="02020603050405020304" pitchFamily="18" charset="0"/>
              </a:rPr>
              <a:t> dans les fours de couleur : là où le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verre</a:t>
            </a:r>
            <a:r>
              <a:rPr lang="fr-FR" sz="1800" dirty="0">
                <a:effectLst/>
                <a:latin typeface="Calibri" panose="020F0502020204030204" pitchFamily="34" charset="0"/>
                <a:ea typeface="Calibri" panose="020F0502020204030204" pitchFamily="34" charset="0"/>
                <a:cs typeface="Times New Roman" panose="02020603050405020304" pitchFamily="18" charset="0"/>
              </a:rPr>
              <a:t> est teinté en bleu, en jaune, en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vert</a:t>
            </a:r>
            <a:r>
              <a:rPr lang="fr-FR" sz="1800" dirty="0">
                <a:effectLst/>
                <a:latin typeface="Calibri" panose="020F0502020204030204" pitchFamily="34" charset="0"/>
                <a:ea typeface="Calibri" panose="020F0502020204030204" pitchFamily="34" charset="0"/>
                <a:cs typeface="Times New Roman" panose="02020603050405020304" pitchFamily="18" charset="0"/>
              </a:rPr>
              <a:t> ou en rouge… « Tu aimes le bleu ? m’a demandé Stefan en me voyant souffler plusieurs boules de cette couleur.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Non… Enfin, si ! C’est une idée qui m’est venue. Je t’expliquerai…</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Il n’y aura plus qu’à demander à ton père de les argenter ! m’a proposé notre chef de place.</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Oh oui ! » s’est exclamé Stefan. </a:t>
            </a:r>
          </a:p>
          <a:p>
            <a:pPr marL="0" indent="0">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Carl a ensuite sorti quelques moules en fonte, et nous avons pu ajouter des pommes et des pommes de pin à notre collection. Nous étions ravis. </a:t>
            </a:r>
          </a:p>
          <a:p>
            <a:pPr marL="0" indent="0">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0150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861414"/>
                </a:solidFill>
              </a:rPr>
              <a:t>Défi 12 : Classe les mots dans l’ordre alphabétique sur ton ardoise</a:t>
            </a:r>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3">
            <a:extLst>
              <a:ext uri="{FF2B5EF4-FFF2-40B4-BE49-F238E27FC236}">
                <a16:creationId xmlns:a16="http://schemas.microsoft.com/office/drawing/2014/main" id="{B7A0CC56-8107-492E-BFEE-7B6F354A6848}"/>
              </a:ext>
            </a:extLst>
          </p:cNvPr>
          <p:cNvGraphicFramePr>
            <a:graphicFrameLocks noGrp="1"/>
          </p:cNvGraphicFramePr>
          <p:nvPr>
            <p:extLst>
              <p:ext uri="{D42A27DB-BD31-4B8C-83A1-F6EECF244321}">
                <p14:modId xmlns:p14="http://schemas.microsoft.com/office/powerpoint/2010/main" val="1341813595"/>
              </p:ext>
            </p:extLst>
          </p:nvPr>
        </p:nvGraphicFramePr>
        <p:xfrm>
          <a:off x="323528" y="2734996"/>
          <a:ext cx="8064897" cy="3070269"/>
        </p:xfrm>
        <a:graphic>
          <a:graphicData uri="http://schemas.openxmlformats.org/drawingml/2006/table">
            <a:tbl>
              <a:tblPr firstRow="1" firstCol="1" bandRow="1">
                <a:tableStyleId>{5940675A-B579-460E-94D1-54222C63F5DA}</a:tableStyleId>
              </a:tblPr>
              <a:tblGrid>
                <a:gridCol w="2015946">
                  <a:extLst>
                    <a:ext uri="{9D8B030D-6E8A-4147-A177-3AD203B41FA5}">
                      <a16:colId xmlns:a16="http://schemas.microsoft.com/office/drawing/2014/main" val="91087137"/>
                    </a:ext>
                  </a:extLst>
                </a:gridCol>
                <a:gridCol w="2015946">
                  <a:extLst>
                    <a:ext uri="{9D8B030D-6E8A-4147-A177-3AD203B41FA5}">
                      <a16:colId xmlns:a16="http://schemas.microsoft.com/office/drawing/2014/main" val="3484888005"/>
                    </a:ext>
                  </a:extLst>
                </a:gridCol>
                <a:gridCol w="2015946">
                  <a:extLst>
                    <a:ext uri="{9D8B030D-6E8A-4147-A177-3AD203B41FA5}">
                      <a16:colId xmlns:a16="http://schemas.microsoft.com/office/drawing/2014/main" val="695416834"/>
                    </a:ext>
                  </a:extLst>
                </a:gridCol>
                <a:gridCol w="2017059">
                  <a:extLst>
                    <a:ext uri="{9D8B030D-6E8A-4147-A177-3AD203B41FA5}">
                      <a16:colId xmlns:a16="http://schemas.microsoft.com/office/drawing/2014/main" val="2024894774"/>
                    </a:ext>
                  </a:extLst>
                </a:gridCol>
              </a:tblGrid>
              <a:tr h="1023423">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mailloches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forme</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verre</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refondus</a:t>
                      </a:r>
                    </a:p>
                  </a:txBody>
                  <a:tcPr marL="68580" marR="68580" marT="0" marB="0" anchor="ctr"/>
                </a:tc>
                <a:extLst>
                  <a:ext uri="{0D108BD9-81ED-4DB2-BD59-A6C34878D82A}">
                    <a16:rowId xmlns:a16="http://schemas.microsoft.com/office/drawing/2014/main" val="2348894014"/>
                  </a:ext>
                </a:extLst>
              </a:tr>
              <a:tr h="1023423">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pièces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peu</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tranchant</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peux</a:t>
                      </a:r>
                    </a:p>
                  </a:txBody>
                  <a:tcPr marL="68580" marR="68580" marT="0" marB="0" anchor="ctr"/>
                </a:tc>
                <a:extLst>
                  <a:ext uri="{0D108BD9-81ED-4DB2-BD59-A6C34878D82A}">
                    <a16:rowId xmlns:a16="http://schemas.microsoft.com/office/drawing/2014/main" val="3693458647"/>
                  </a:ext>
                </a:extLst>
              </a:tr>
              <a:tr h="1023423">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vert</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travers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futures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refroidissant</a:t>
                      </a:r>
                    </a:p>
                  </a:txBody>
                  <a:tcPr marL="68580" marR="68580" marT="0" marB="0" anchor="ctr"/>
                </a:tc>
                <a:extLst>
                  <a:ext uri="{0D108BD9-81ED-4DB2-BD59-A6C34878D82A}">
                    <a16:rowId xmlns:a16="http://schemas.microsoft.com/office/drawing/2014/main" val="244514205"/>
                  </a:ext>
                </a:extLst>
              </a:tr>
            </a:tbl>
          </a:graphicData>
        </a:graphic>
      </p:graphicFrame>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40683253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00B050"/>
                </a:solidFill>
              </a:rPr>
              <a:t>correction</a:t>
            </a:r>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3">
            <a:extLst>
              <a:ext uri="{FF2B5EF4-FFF2-40B4-BE49-F238E27FC236}">
                <a16:creationId xmlns:a16="http://schemas.microsoft.com/office/drawing/2014/main" id="{B7A0CC56-8107-492E-BFEE-7B6F354A6848}"/>
              </a:ext>
            </a:extLst>
          </p:cNvPr>
          <p:cNvGraphicFramePr>
            <a:graphicFrameLocks noGrp="1"/>
          </p:cNvGraphicFramePr>
          <p:nvPr>
            <p:extLst>
              <p:ext uri="{D42A27DB-BD31-4B8C-83A1-F6EECF244321}">
                <p14:modId xmlns:p14="http://schemas.microsoft.com/office/powerpoint/2010/main" val="3968031982"/>
              </p:ext>
            </p:extLst>
          </p:nvPr>
        </p:nvGraphicFramePr>
        <p:xfrm>
          <a:off x="323528" y="2734996"/>
          <a:ext cx="8064897" cy="3070269"/>
        </p:xfrm>
        <a:graphic>
          <a:graphicData uri="http://schemas.openxmlformats.org/drawingml/2006/table">
            <a:tbl>
              <a:tblPr firstRow="1" firstCol="1" bandRow="1">
                <a:tableStyleId>{5940675A-B579-460E-94D1-54222C63F5DA}</a:tableStyleId>
              </a:tblPr>
              <a:tblGrid>
                <a:gridCol w="2015946">
                  <a:extLst>
                    <a:ext uri="{9D8B030D-6E8A-4147-A177-3AD203B41FA5}">
                      <a16:colId xmlns:a16="http://schemas.microsoft.com/office/drawing/2014/main" val="91087137"/>
                    </a:ext>
                  </a:extLst>
                </a:gridCol>
                <a:gridCol w="2015946">
                  <a:extLst>
                    <a:ext uri="{9D8B030D-6E8A-4147-A177-3AD203B41FA5}">
                      <a16:colId xmlns:a16="http://schemas.microsoft.com/office/drawing/2014/main" val="3484888005"/>
                    </a:ext>
                  </a:extLst>
                </a:gridCol>
                <a:gridCol w="2015946">
                  <a:extLst>
                    <a:ext uri="{9D8B030D-6E8A-4147-A177-3AD203B41FA5}">
                      <a16:colId xmlns:a16="http://schemas.microsoft.com/office/drawing/2014/main" val="695416834"/>
                    </a:ext>
                  </a:extLst>
                </a:gridCol>
                <a:gridCol w="2017059">
                  <a:extLst>
                    <a:ext uri="{9D8B030D-6E8A-4147-A177-3AD203B41FA5}">
                      <a16:colId xmlns:a16="http://schemas.microsoft.com/office/drawing/2014/main" val="2024894774"/>
                    </a:ext>
                  </a:extLst>
                </a:gridCol>
              </a:tblGrid>
              <a:tr h="1023423">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800" dirty="0">
                          <a:effectLst/>
                          <a:latin typeface="Calibri" panose="020F0502020204030204" pitchFamily="34" charset="0"/>
                          <a:ea typeface="Calibri" panose="020F0502020204030204" pitchFamily="34" charset="0"/>
                          <a:cs typeface="Times New Roman" panose="02020603050405020304" pitchFamily="18" charset="0"/>
                        </a:rPr>
                        <a:t>forme</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futures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mailloches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peu</a:t>
                      </a:r>
                    </a:p>
                  </a:txBody>
                  <a:tcPr marL="68580" marR="68580" marT="0" marB="0" anchor="ctr"/>
                </a:tc>
                <a:extLst>
                  <a:ext uri="{0D108BD9-81ED-4DB2-BD59-A6C34878D82A}">
                    <a16:rowId xmlns:a16="http://schemas.microsoft.com/office/drawing/2014/main" val="2348894014"/>
                  </a:ext>
                </a:extLst>
              </a:tr>
              <a:tr h="1023423">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peux</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pièces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refondus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refroidissant</a:t>
                      </a:r>
                    </a:p>
                  </a:txBody>
                  <a:tcPr marL="68580" marR="68580" marT="0" marB="0" anchor="ctr"/>
                </a:tc>
                <a:extLst>
                  <a:ext uri="{0D108BD9-81ED-4DB2-BD59-A6C34878D82A}">
                    <a16:rowId xmlns:a16="http://schemas.microsoft.com/office/drawing/2014/main" val="3693458647"/>
                  </a:ext>
                </a:extLst>
              </a:tr>
              <a:tr h="1023423">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tranchant</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travers</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verre</a:t>
                      </a:r>
                    </a:p>
                  </a:txBody>
                  <a:tcPr marL="68580" marR="68580" marT="0" marB="0" anchor="ctr"/>
                </a:tc>
                <a:tc>
                  <a:txBody>
                    <a:bodyPr/>
                    <a:lstStyle/>
                    <a:p>
                      <a:pPr algn="ctr">
                        <a:lnSpc>
                          <a:spcPct val="107000"/>
                        </a:lnSpc>
                        <a:spcAft>
                          <a:spcPts val="800"/>
                        </a:spcAft>
                      </a:pPr>
                      <a:r>
                        <a:rPr lang="fr-FR" sz="2800" dirty="0">
                          <a:effectLst/>
                          <a:latin typeface="Calibri" panose="020F0502020204030204" pitchFamily="34" charset="0"/>
                          <a:ea typeface="Calibri" panose="020F0502020204030204" pitchFamily="34" charset="0"/>
                          <a:cs typeface="Times New Roman" panose="02020603050405020304" pitchFamily="18" charset="0"/>
                        </a:rPr>
                        <a:t>vert</a:t>
                      </a:r>
                    </a:p>
                  </a:txBody>
                  <a:tcPr marL="68580" marR="68580" marT="0" marB="0" anchor="ctr"/>
                </a:tc>
                <a:extLst>
                  <a:ext uri="{0D108BD9-81ED-4DB2-BD59-A6C34878D82A}">
                    <a16:rowId xmlns:a16="http://schemas.microsoft.com/office/drawing/2014/main" val="244514205"/>
                  </a:ext>
                </a:extLst>
              </a:tr>
            </a:tbl>
          </a:graphicData>
        </a:graphic>
      </p:graphicFrame>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658287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00B050"/>
                </a:solidFill>
              </a:rPr>
              <a:t>Correction</a:t>
            </a:r>
          </a:p>
          <a:p>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3">
            <a:extLst>
              <a:ext uri="{FF2B5EF4-FFF2-40B4-BE49-F238E27FC236}">
                <a16:creationId xmlns:a16="http://schemas.microsoft.com/office/drawing/2014/main" id="{B7A0CC56-8107-492E-BFEE-7B6F354A6848}"/>
              </a:ext>
            </a:extLst>
          </p:cNvPr>
          <p:cNvGraphicFramePr>
            <a:graphicFrameLocks noGrp="1"/>
          </p:cNvGraphicFramePr>
          <p:nvPr>
            <p:extLst>
              <p:ext uri="{D42A27DB-BD31-4B8C-83A1-F6EECF244321}">
                <p14:modId xmlns:p14="http://schemas.microsoft.com/office/powerpoint/2010/main" val="1132940848"/>
              </p:ext>
            </p:extLst>
          </p:nvPr>
        </p:nvGraphicFramePr>
        <p:xfrm>
          <a:off x="827266" y="2734996"/>
          <a:ext cx="7273124" cy="2638221"/>
        </p:xfrm>
        <a:graphic>
          <a:graphicData uri="http://schemas.openxmlformats.org/drawingml/2006/table">
            <a:tbl>
              <a:tblPr firstRow="1" firstCol="1" bandRow="1">
                <a:tableStyleId>{5940675A-B579-460E-94D1-54222C63F5DA}</a:tableStyleId>
              </a:tblPr>
              <a:tblGrid>
                <a:gridCol w="1454304">
                  <a:extLst>
                    <a:ext uri="{9D8B030D-6E8A-4147-A177-3AD203B41FA5}">
                      <a16:colId xmlns:a16="http://schemas.microsoft.com/office/drawing/2014/main" val="91087137"/>
                    </a:ext>
                  </a:extLst>
                </a:gridCol>
                <a:gridCol w="1454304">
                  <a:extLst>
                    <a:ext uri="{9D8B030D-6E8A-4147-A177-3AD203B41FA5}">
                      <a16:colId xmlns:a16="http://schemas.microsoft.com/office/drawing/2014/main" val="3484888005"/>
                    </a:ext>
                  </a:extLst>
                </a:gridCol>
                <a:gridCol w="1454304">
                  <a:extLst>
                    <a:ext uri="{9D8B030D-6E8A-4147-A177-3AD203B41FA5}">
                      <a16:colId xmlns:a16="http://schemas.microsoft.com/office/drawing/2014/main" val="695416834"/>
                    </a:ext>
                  </a:extLst>
                </a:gridCol>
                <a:gridCol w="1455106">
                  <a:extLst>
                    <a:ext uri="{9D8B030D-6E8A-4147-A177-3AD203B41FA5}">
                      <a16:colId xmlns:a16="http://schemas.microsoft.com/office/drawing/2014/main" val="2024894774"/>
                    </a:ext>
                  </a:extLst>
                </a:gridCol>
                <a:gridCol w="1455106">
                  <a:extLst>
                    <a:ext uri="{9D8B030D-6E8A-4147-A177-3AD203B41FA5}">
                      <a16:colId xmlns:a16="http://schemas.microsoft.com/office/drawing/2014/main" val="1590149586"/>
                    </a:ext>
                  </a:extLst>
                </a:gridCol>
              </a:tblGrid>
              <a:tr h="879407">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dirty="0"/>
                        <a:t>commencé</a:t>
                      </a: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dirty="0"/>
                        <a:t>de</a:t>
                      </a: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dirty="0"/>
                        <a:t>déjeuner</a:t>
                      </a:r>
                    </a:p>
                  </a:txBody>
                  <a:tcPr marL="68580" marR="68580" marT="0" marB="0" anchor="ctr"/>
                </a:tc>
                <a:tc>
                  <a:txBody>
                    <a:bodyPr/>
                    <a:lstStyle/>
                    <a:p>
                      <a:pPr algn="ctr">
                        <a:lnSpc>
                          <a:spcPct val="107000"/>
                        </a:lnSpc>
                        <a:spcAft>
                          <a:spcPts val="800"/>
                        </a:spcAft>
                      </a:pPr>
                      <a:r>
                        <a:rPr lang="fr-FR" dirty="0"/>
                        <a:t>disant</a:t>
                      </a:r>
                    </a:p>
                  </a:txBody>
                  <a:tcPr marL="68580" marR="68580" marT="0" marB="0" anchor="ctr"/>
                </a:tc>
                <a:tc>
                  <a:txBody>
                    <a:bodyPr/>
                    <a:lstStyle/>
                    <a:p>
                      <a:pPr algn="ctr">
                        <a:lnSpc>
                          <a:spcPct val="107000"/>
                        </a:lnSpc>
                        <a:spcAft>
                          <a:spcPts val="800"/>
                        </a:spcAft>
                      </a:pPr>
                      <a:r>
                        <a:rPr lang="fr-FR" dirty="0"/>
                        <a:t>disparu</a:t>
                      </a:r>
                    </a:p>
                  </a:txBody>
                  <a:tcPr marL="68580" marR="68580" marT="0" marB="0" anchor="ctr"/>
                </a:tc>
                <a:extLst>
                  <a:ext uri="{0D108BD9-81ED-4DB2-BD59-A6C34878D82A}">
                    <a16:rowId xmlns:a16="http://schemas.microsoft.com/office/drawing/2014/main" val="2348894014"/>
                  </a:ext>
                </a:extLst>
              </a:tr>
              <a:tr h="879407">
                <a:tc>
                  <a:txBody>
                    <a:bodyPr/>
                    <a:lstStyle/>
                    <a:p>
                      <a:pPr algn="ctr">
                        <a:lnSpc>
                          <a:spcPct val="107000"/>
                        </a:lnSpc>
                        <a:spcAft>
                          <a:spcPts val="800"/>
                        </a:spcAft>
                      </a:pPr>
                      <a:r>
                        <a:rPr lang="fr-FR" dirty="0"/>
                        <a:t>kilo</a:t>
                      </a:r>
                    </a:p>
                  </a:txBody>
                  <a:tcPr marL="68580" marR="68580" marT="0" marB="0" anchor="ctr"/>
                </a:tc>
                <a:tc>
                  <a:txBody>
                    <a:bodyPr/>
                    <a:lstStyle/>
                    <a:p>
                      <a:pPr algn="ctr">
                        <a:lnSpc>
                          <a:spcPct val="107000"/>
                        </a:lnSpc>
                        <a:spcAft>
                          <a:spcPts val="800"/>
                        </a:spcAft>
                      </a:pPr>
                      <a:r>
                        <a:rPr lang="fr-FR" dirty="0"/>
                        <a:t>ma</a:t>
                      </a:r>
                    </a:p>
                  </a:txBody>
                  <a:tcPr marL="68580" marR="68580" marT="0" marB="0" anchor="ctr"/>
                </a:tc>
                <a:tc>
                  <a:txBody>
                    <a:bodyPr/>
                    <a:lstStyle/>
                    <a:p>
                      <a:pPr algn="ctr">
                        <a:lnSpc>
                          <a:spcPct val="107000"/>
                        </a:lnSpc>
                        <a:spcAft>
                          <a:spcPts val="800"/>
                        </a:spcAft>
                      </a:pPr>
                      <a:r>
                        <a:rPr lang="fr-FR" dirty="0"/>
                        <a:t>me</a:t>
                      </a:r>
                    </a:p>
                  </a:txBody>
                  <a:tcPr marL="68580" marR="68580" marT="0" marB="0" anchor="ctr"/>
                </a:tc>
                <a:tc>
                  <a:txBody>
                    <a:bodyPr/>
                    <a:lstStyle/>
                    <a:p>
                      <a:pPr algn="ctr">
                        <a:lnSpc>
                          <a:spcPct val="107000"/>
                        </a:lnSpc>
                        <a:spcAft>
                          <a:spcPts val="800"/>
                        </a:spcAft>
                      </a:pPr>
                      <a:r>
                        <a:rPr lang="fr-FR" dirty="0"/>
                        <a:t>Noël</a:t>
                      </a:r>
                    </a:p>
                  </a:txBody>
                  <a:tcPr marL="68580" marR="68580" marT="0" marB="0" anchor="ctr"/>
                </a:tc>
                <a:tc>
                  <a:txBody>
                    <a:bodyPr/>
                    <a:lstStyle/>
                    <a:p>
                      <a:pPr algn="ctr">
                        <a:lnSpc>
                          <a:spcPct val="107000"/>
                        </a:lnSpc>
                        <a:spcAft>
                          <a:spcPts val="800"/>
                        </a:spcAft>
                      </a:pPr>
                      <a:r>
                        <a:rPr lang="fr-FR" dirty="0"/>
                        <a:t>pot</a:t>
                      </a:r>
                    </a:p>
                  </a:txBody>
                  <a:tcPr marL="68580" marR="68580" marT="0" marB="0" anchor="ctr"/>
                </a:tc>
                <a:extLst>
                  <a:ext uri="{0D108BD9-81ED-4DB2-BD59-A6C34878D82A}">
                    <a16:rowId xmlns:a16="http://schemas.microsoft.com/office/drawing/2014/main" val="3693458647"/>
                  </a:ext>
                </a:extLst>
              </a:tr>
              <a:tr h="879407">
                <a:tc>
                  <a:txBody>
                    <a:bodyPr/>
                    <a:lstStyle/>
                    <a:p>
                      <a:pPr algn="ctr">
                        <a:lnSpc>
                          <a:spcPct val="107000"/>
                        </a:lnSpc>
                        <a:spcAft>
                          <a:spcPts val="800"/>
                        </a:spcAft>
                      </a:pPr>
                      <a:r>
                        <a:rPr lang="fr-FR" dirty="0"/>
                        <a:t>prêt</a:t>
                      </a:r>
                    </a:p>
                  </a:txBody>
                  <a:tcPr marL="68580" marR="68580" marT="0" marB="0" anchor="ctr"/>
                </a:tc>
                <a:tc>
                  <a:txBody>
                    <a:bodyPr/>
                    <a:lstStyle/>
                    <a:p>
                      <a:pPr algn="ctr">
                        <a:lnSpc>
                          <a:spcPct val="107000"/>
                        </a:lnSpc>
                        <a:spcAft>
                          <a:spcPts val="800"/>
                        </a:spcAft>
                      </a:pPr>
                      <a:r>
                        <a:rPr lang="fr-FR" dirty="0"/>
                        <a:t>tintement</a:t>
                      </a:r>
                    </a:p>
                  </a:txBody>
                  <a:tcPr marL="68580" marR="68580" marT="0" marB="0" anchor="ctr"/>
                </a:tc>
                <a:tc>
                  <a:txBody>
                    <a:bodyPr/>
                    <a:lstStyle/>
                    <a:p>
                      <a:pPr algn="ctr">
                        <a:lnSpc>
                          <a:spcPct val="107000"/>
                        </a:lnSpc>
                        <a:spcAft>
                          <a:spcPts val="800"/>
                        </a:spcAft>
                      </a:pPr>
                      <a:r>
                        <a:rPr lang="fr-FR" dirty="0"/>
                        <a:t>usine</a:t>
                      </a: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dirty="0"/>
                        <a:t>y </a:t>
                      </a: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lang="fr-FR" dirty="0"/>
                    </a:p>
                  </a:txBody>
                  <a:tcPr marL="68580" marR="68580" marT="0" marB="0" anchor="ctr"/>
                </a:tc>
                <a:extLst>
                  <a:ext uri="{0D108BD9-81ED-4DB2-BD59-A6C34878D82A}">
                    <a16:rowId xmlns:a16="http://schemas.microsoft.com/office/drawing/2014/main" val="244514205"/>
                  </a:ext>
                </a:extLst>
              </a:tr>
            </a:tbl>
          </a:graphicData>
        </a:graphic>
      </p:graphicFrame>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5" name="Flèche : droite 4">
            <a:extLst>
              <a:ext uri="{FF2B5EF4-FFF2-40B4-BE49-F238E27FC236}">
                <a16:creationId xmlns:a16="http://schemas.microsoft.com/office/drawing/2014/main" id="{7C01A4D1-2F8D-483B-BB95-429B70BE17C8}"/>
              </a:ext>
            </a:extLst>
          </p:cNvPr>
          <p:cNvSpPr/>
          <p:nvPr/>
        </p:nvSpPr>
        <p:spPr>
          <a:xfrm>
            <a:off x="2123728" y="2852936"/>
            <a:ext cx="288032" cy="7200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45911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12</a:t>
            </a:r>
          </a:p>
          <a:p>
            <a:pPr marL="0" indent="0">
              <a:buNone/>
            </a:pPr>
            <a:r>
              <a:rPr lang="fr-FR" dirty="0"/>
              <a:t>  Les décorations en forme de pommes de pin.</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FF84D6D1-5D7C-4F2A-81F8-65C83E69CE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76781" y="3235440"/>
            <a:ext cx="3923928" cy="2942946"/>
          </a:xfrm>
          <a:prstGeom prst="rect">
            <a:avLst/>
          </a:prstGeom>
        </p:spPr>
      </p:pic>
      <p:pic>
        <p:nvPicPr>
          <p:cNvPr id="5" name="Image 4">
            <a:extLst>
              <a:ext uri="{FF2B5EF4-FFF2-40B4-BE49-F238E27FC236}">
                <a16:creationId xmlns:a16="http://schemas.microsoft.com/office/drawing/2014/main" id="{11F45ECB-F6A2-4E26-8ECC-36F25271F59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57728" y="2759050"/>
            <a:ext cx="2750176" cy="3666901"/>
          </a:xfrm>
          <a:prstGeom prst="rect">
            <a:avLst/>
          </a:prstGeom>
        </p:spPr>
      </p:pic>
    </p:spTree>
    <p:extLst>
      <p:ext uri="{BB962C8B-B14F-4D97-AF65-F5344CB8AC3E}">
        <p14:creationId xmlns:p14="http://schemas.microsoft.com/office/powerpoint/2010/main" val="10057267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fontScale="85000" lnSpcReduction="10000"/>
          </a:bodyPr>
          <a:lstStyle/>
          <a:p>
            <a:r>
              <a:rPr lang="fr-FR" dirty="0">
                <a:solidFill>
                  <a:srgbClr val="861414"/>
                </a:solidFill>
              </a:rPr>
              <a:t>Lis cet extrait 13</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C’est alors que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l’homme au chapeau</a:t>
            </a:r>
            <a:r>
              <a:rPr lang="fr-FR" sz="1800" dirty="0">
                <a:effectLst/>
                <a:latin typeface="Calibri" panose="020F0502020204030204" pitchFamily="34" charset="0"/>
                <a:ea typeface="Calibri" panose="020F0502020204030204" pitchFamily="34" charset="0"/>
                <a:cs typeface="Times New Roman" panose="02020603050405020304" pitchFamily="18" charset="0"/>
              </a:rPr>
              <a:t> s’est approché de nous…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Il</a:t>
            </a:r>
            <a:r>
              <a:rPr lang="fr-FR" sz="1800" dirty="0">
                <a:effectLst/>
                <a:latin typeface="Calibri" panose="020F0502020204030204" pitchFamily="34" charset="0"/>
                <a:ea typeface="Calibri" panose="020F0502020204030204" pitchFamily="34" charset="0"/>
                <a:cs typeface="Times New Roman" panose="02020603050405020304" pitchFamily="18" charset="0"/>
              </a:rPr>
              <a:t> avait traîné dans l’usine toute la journée, prenant des notes et des photographies.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Ça</a:t>
            </a:r>
            <a:r>
              <a:rPr lang="fr-FR" sz="1800" dirty="0">
                <a:effectLst/>
                <a:latin typeface="Calibri" panose="020F0502020204030204" pitchFamily="34" charset="0"/>
                <a:ea typeface="Calibri" panose="020F0502020204030204" pitchFamily="34" charset="0"/>
                <a:cs typeface="Times New Roman" panose="02020603050405020304" pitchFamily="18" charset="0"/>
              </a:rPr>
              <a:t> va faire bien dans le sapin, à côté de la maison ! a remarqué Stefan en examinant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les premières pièces de notre collection</a:t>
            </a:r>
            <a:r>
              <a:rPr lang="fr-FR" sz="1800" dirty="0">
                <a:effectLst/>
                <a:latin typeface="Calibri" panose="020F0502020204030204" pitchFamily="34" charset="0"/>
                <a:ea typeface="Calibri" panose="020F0502020204030204" pitchFamily="34" charset="0"/>
                <a:cs typeface="Times New Roman" panose="02020603050405020304" pitchFamily="18" charset="0"/>
              </a:rPr>
              <a:t> qui refroidissaient lentement dans le four de recuisson.</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Si on ne se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les</a:t>
            </a:r>
            <a:r>
              <a:rPr lang="fr-FR" sz="1800" dirty="0">
                <a:effectLst/>
                <a:latin typeface="Calibri" panose="020F0502020204030204" pitchFamily="34" charset="0"/>
                <a:ea typeface="Calibri" panose="020F0502020204030204" pitchFamily="34" charset="0"/>
                <a:cs typeface="Times New Roman" panose="02020603050405020304" pitchFamily="18" charset="0"/>
              </a:rPr>
              <a:t> fait pas voler… ai-je observé</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Ça, ça pourrait bien arriver ! a lancé Stefan dans un demi-rire. On vole bien le su… »     TING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Un éclat de verre venait de sauter hors du bac de calcin jaune… « Aïe ! » L’homme au chapeau avait aussitôt porté la main à son visage. L’éclat de verre venait de se planter droit dans son nez. Un filet de sang perlait déjà entre ses doigts. « Il faut vite aller voir le docteur,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monsieur</a:t>
            </a:r>
            <a:r>
              <a:rPr lang="fr-FR" sz="1800" dirty="0">
                <a:effectLst/>
                <a:latin typeface="Calibri" panose="020F0502020204030204" pitchFamily="34" charset="0"/>
                <a:ea typeface="Calibri" panose="020F0502020204030204" pitchFamily="34" charset="0"/>
                <a:cs typeface="Times New Roman" panose="02020603050405020304" pitchFamily="18" charset="0"/>
              </a:rPr>
              <a:t> », s’est écrié Carl. </a:t>
            </a:r>
          </a:p>
          <a:p>
            <a:pPr marL="0" indent="0">
              <a:lnSpc>
                <a:spcPct val="107000"/>
              </a:lnSpc>
              <a:spcAft>
                <a:spcPts val="800"/>
              </a:spcAft>
              <a:buNone/>
            </a:pPr>
            <a:r>
              <a:rPr lang="fr-FR" sz="1800" b="1" dirty="0">
                <a:effectLst/>
                <a:latin typeface="Calibri" panose="020F0502020204030204" pitchFamily="34" charset="0"/>
                <a:ea typeface="Calibri" panose="020F0502020204030204" pitchFamily="34" charset="0"/>
                <a:cs typeface="Times New Roman" panose="02020603050405020304" pitchFamily="18" charset="0"/>
              </a:rPr>
              <a:t>Il</a:t>
            </a:r>
            <a:r>
              <a:rPr lang="fr-FR" sz="1800" dirty="0">
                <a:effectLst/>
                <a:latin typeface="Calibri" panose="020F0502020204030204" pitchFamily="34" charset="0"/>
                <a:ea typeface="Calibri" panose="020F0502020204030204" pitchFamily="34" charset="0"/>
                <a:cs typeface="Times New Roman" panose="02020603050405020304" pitchFamily="18" charset="0"/>
              </a:rPr>
              <a:t> a empoigné l’homme par le bras et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a:t>
            </a:r>
            <a:r>
              <a:rPr lang="fr-FR" sz="1800" dirty="0">
                <a:effectLst/>
                <a:latin typeface="Calibri" panose="020F0502020204030204" pitchFamily="34" charset="0"/>
                <a:ea typeface="Calibri" panose="020F0502020204030204" pitchFamily="34" charset="0"/>
                <a:cs typeface="Times New Roman" panose="02020603050405020304" pitchFamily="18" charset="0"/>
              </a:rPr>
              <a:t>a entraîné vers l’extérieur, tout en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nous</a:t>
            </a:r>
            <a:r>
              <a:rPr lang="fr-FR" sz="1800" dirty="0">
                <a:effectLst/>
                <a:latin typeface="Calibri" panose="020F0502020204030204" pitchFamily="34" charset="0"/>
                <a:ea typeface="Calibri" panose="020F0502020204030204" pitchFamily="34" charset="0"/>
                <a:cs typeface="Times New Roman" panose="02020603050405020304" pitchFamily="18" charset="0"/>
              </a:rPr>
              <a:t> faisant les gros yeux…</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Qu’est-ce qui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lui</a:t>
            </a:r>
            <a:r>
              <a:rPr lang="fr-FR" sz="1800" dirty="0">
                <a:effectLst/>
                <a:latin typeface="Calibri" panose="020F0502020204030204" pitchFamily="34" charset="0"/>
                <a:ea typeface="Calibri" panose="020F0502020204030204" pitchFamily="34" charset="0"/>
                <a:cs typeface="Times New Roman" panose="02020603050405020304" pitchFamily="18" charset="0"/>
              </a:rPr>
              <a:t> prend ? a murmuré Stefan </a:t>
            </a:r>
          </a:p>
          <a:p>
            <a:pPr marL="342900" lvl="0" indent="-342900">
              <a:lnSpc>
                <a:spcPct val="107000"/>
              </a:lnSpc>
              <a:spcAft>
                <a:spcPts val="800"/>
              </a:spcAft>
              <a:buFont typeface="Calibri" panose="020F050202020403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Il</a:t>
            </a:r>
            <a:r>
              <a:rPr lang="fr-FR" sz="1800" dirty="0">
                <a:effectLst/>
                <a:latin typeface="Calibri" panose="020F0502020204030204" pitchFamily="34" charset="0"/>
                <a:ea typeface="Calibri" panose="020F0502020204030204" pitchFamily="34" charset="0"/>
                <a:cs typeface="Times New Roman" panose="02020603050405020304" pitchFamily="18" charset="0"/>
              </a:rPr>
              <a:t> fait comme tout le monde ici : il cherche un coupable ! » ai-je grogné en repensant à l’affaire du sucre. Puis j’ai ajouté : « De toute manière, il est temps d’y aller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on</a:t>
            </a:r>
            <a:r>
              <a:rPr lang="fr-FR" sz="1800" dirty="0">
                <a:effectLst/>
                <a:latin typeface="Calibri" panose="020F0502020204030204" pitchFamily="34" charset="0"/>
                <a:ea typeface="Calibri" panose="020F0502020204030204" pitchFamily="34" charset="0"/>
                <a:cs typeface="Times New Roman" panose="02020603050405020304" pitchFamily="18" charset="0"/>
              </a:rPr>
              <a:t> doit passer voir mon père pour lui demander s’</a:t>
            </a:r>
            <a:r>
              <a:rPr lang="fr-FR" sz="1800" b="1" dirty="0">
                <a:effectLst/>
                <a:latin typeface="Calibri" panose="020F0502020204030204" pitchFamily="34" charset="0"/>
                <a:ea typeface="Calibri" panose="020F0502020204030204" pitchFamily="34" charset="0"/>
                <a:cs typeface="Times New Roman" panose="02020603050405020304" pitchFamily="18" charset="0"/>
              </a:rPr>
              <a:t>il</a:t>
            </a:r>
            <a:r>
              <a:rPr lang="fr-FR" sz="1800" dirty="0">
                <a:effectLst/>
                <a:latin typeface="Calibri" panose="020F0502020204030204" pitchFamily="34" charset="0"/>
                <a:ea typeface="Calibri" panose="020F0502020204030204" pitchFamily="34" charset="0"/>
                <a:cs typeface="Times New Roman" panose="02020603050405020304" pitchFamily="18" charset="0"/>
              </a:rPr>
              <a:t> pourra argenter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nos boules de Noël</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46199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861414"/>
                </a:solidFill>
              </a:rPr>
              <a:t>Défi 13 : </a:t>
            </a:r>
            <a:r>
              <a:rPr lang="fr-FR" sz="2400" b="0" i="0" u="none" strike="noStrike" baseline="0" dirty="0">
                <a:solidFill>
                  <a:srgbClr val="861414"/>
                </a:solidFill>
                <a:latin typeface="Calibri" panose="020F0502020204030204" pitchFamily="34" charset="0"/>
              </a:rPr>
              <a:t>Colorie les mots qui désignent : </a:t>
            </a:r>
            <a:r>
              <a:rPr lang="fr-FR" sz="2400" b="0" i="0" u="none" strike="noStrike" baseline="0" dirty="0">
                <a:solidFill>
                  <a:srgbClr val="00B0F0"/>
                </a:solidFill>
                <a:latin typeface="Calibri" panose="020F0502020204030204" pitchFamily="34" charset="0"/>
              </a:rPr>
              <a:t>l’homme au chapeau (en bleu)</a:t>
            </a:r>
            <a:r>
              <a:rPr lang="fr-FR" sz="2400" b="0" i="0" u="none" strike="noStrike" baseline="0" dirty="0">
                <a:solidFill>
                  <a:srgbClr val="861414"/>
                </a:solidFill>
                <a:latin typeface="Calibri" panose="020F0502020204030204" pitchFamily="34" charset="0"/>
              </a:rPr>
              <a:t>, </a:t>
            </a:r>
            <a:r>
              <a:rPr lang="fr-FR" sz="2400" b="0" i="0" u="none" strike="noStrike" baseline="0" dirty="0">
                <a:solidFill>
                  <a:srgbClr val="00B050"/>
                </a:solidFill>
                <a:latin typeface="Calibri" panose="020F0502020204030204" pitchFamily="34" charset="0"/>
              </a:rPr>
              <a:t>les pièces en verre (en vert)</a:t>
            </a:r>
            <a:r>
              <a:rPr lang="fr-FR" sz="2400" b="0" i="0" u="none" strike="noStrike" baseline="0" dirty="0">
                <a:solidFill>
                  <a:srgbClr val="861414"/>
                </a:solidFill>
                <a:latin typeface="Calibri" panose="020F0502020204030204" pitchFamily="34" charset="0"/>
              </a:rPr>
              <a:t>, </a:t>
            </a:r>
            <a:r>
              <a:rPr lang="fr-FR" sz="2400" b="0" i="0" u="none" strike="noStrike" baseline="0" dirty="0">
                <a:solidFill>
                  <a:srgbClr val="FF0000"/>
                </a:solidFill>
                <a:latin typeface="Calibri" panose="020F0502020204030204" pitchFamily="34" charset="0"/>
              </a:rPr>
              <a:t>Carl (en rouge)</a:t>
            </a:r>
            <a:r>
              <a:rPr lang="fr-FR" sz="2400" b="0" i="0" u="none" strike="noStrike" baseline="0" dirty="0">
                <a:solidFill>
                  <a:srgbClr val="861414"/>
                </a:solidFill>
                <a:latin typeface="Calibri" panose="020F0502020204030204" pitchFamily="34" charset="0"/>
              </a:rPr>
              <a:t>, </a:t>
            </a:r>
            <a:r>
              <a:rPr lang="fr-FR" sz="2400" b="0" i="0" u="none" strike="noStrike" baseline="0" dirty="0">
                <a:highlight>
                  <a:srgbClr val="FFFF00"/>
                </a:highlight>
                <a:latin typeface="Calibri" panose="020F0502020204030204" pitchFamily="34" charset="0"/>
              </a:rPr>
              <a:t>le père</a:t>
            </a:r>
            <a:r>
              <a:rPr lang="fr-FR" sz="2400" b="0" i="0" u="none" strike="noStrike" baseline="0" dirty="0">
                <a:latin typeface="Calibri" panose="020F0502020204030204" pitchFamily="34" charset="0"/>
              </a:rPr>
              <a:t> (en jaune) </a:t>
            </a:r>
            <a:r>
              <a:rPr lang="fr-FR" sz="2400" b="0" i="0" u="none" strike="noStrike" baseline="0" dirty="0">
                <a:solidFill>
                  <a:srgbClr val="861414"/>
                </a:solidFill>
                <a:latin typeface="Calibri" panose="020F0502020204030204" pitchFamily="34" charset="0"/>
              </a:rPr>
              <a:t>et </a:t>
            </a:r>
            <a:r>
              <a:rPr lang="fr-FR" sz="2400" b="0" i="0" u="none" strike="noStrike" baseline="0" dirty="0">
                <a:solidFill>
                  <a:srgbClr val="7030A0"/>
                </a:solidFill>
                <a:latin typeface="Calibri" panose="020F0502020204030204" pitchFamily="34" charset="0"/>
              </a:rPr>
              <a:t>les deux enfants (en violet).</a:t>
            </a:r>
            <a:r>
              <a:rPr lang="fr-FR" sz="1800" b="0" i="0" u="none" strike="noStrike" baseline="0" dirty="0">
                <a:solidFill>
                  <a:srgbClr val="7030A0"/>
                </a:solidFill>
                <a:latin typeface="Calibri" panose="020F0502020204030204" pitchFamily="34" charset="0"/>
              </a:rPr>
              <a:t> </a:t>
            </a:r>
          </a:p>
          <a:p>
            <a:endParaRPr lang="fr-FR" dirty="0">
              <a:solidFill>
                <a:srgbClr val="7030A0"/>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5924324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fontScale="47500" lnSpcReduction="20000"/>
          </a:bodyPr>
          <a:lstStyle/>
          <a:p>
            <a:pPr marL="0" indent="0">
              <a:buNone/>
            </a:pPr>
            <a:r>
              <a:rPr lang="fr-FR" sz="5900" dirty="0">
                <a:solidFill>
                  <a:srgbClr val="00B050"/>
                </a:solidFill>
              </a:rPr>
              <a:t>correction</a:t>
            </a:r>
          </a:p>
          <a:p>
            <a:pPr marL="0" indent="0">
              <a:lnSpc>
                <a:spcPct val="107000"/>
              </a:lnSpc>
              <a:spcAft>
                <a:spcPts val="800"/>
              </a:spcAft>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C’est alors que </a:t>
            </a:r>
            <a:r>
              <a:rPr lang="fr-FR" sz="32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l’homme au chapeau</a:t>
            </a:r>
            <a:r>
              <a:rPr lang="fr-FR" sz="3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s’est approché de </a:t>
            </a:r>
            <a:r>
              <a:rPr lang="fr-FR" sz="32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nous</a:t>
            </a:r>
            <a:r>
              <a:rPr lang="fr-FR" sz="3200" dirty="0">
                <a:effectLst/>
                <a:latin typeface="Calibri" panose="020F0502020204030204" pitchFamily="34" charset="0"/>
                <a:ea typeface="Calibri" panose="020F0502020204030204" pitchFamily="34" charset="0"/>
                <a:cs typeface="Times New Roman" panose="02020603050405020304" pitchFamily="18" charset="0"/>
              </a:rPr>
              <a:t>… </a:t>
            </a:r>
            <a:r>
              <a:rPr lang="fr-FR" sz="32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Il</a:t>
            </a:r>
            <a:r>
              <a:rPr lang="fr-FR" sz="3200" dirty="0">
                <a:effectLst/>
                <a:latin typeface="Calibri" panose="020F0502020204030204" pitchFamily="34" charset="0"/>
                <a:ea typeface="Calibri" panose="020F0502020204030204" pitchFamily="34" charset="0"/>
                <a:cs typeface="Times New Roman" panose="02020603050405020304" pitchFamily="18" charset="0"/>
              </a:rPr>
              <a:t> avait traîné dans l’usine toute la journée, prenant des notes et des photographies. </a:t>
            </a:r>
          </a:p>
          <a:p>
            <a:pPr marL="0" indent="0">
              <a:lnSpc>
                <a:spcPct val="107000"/>
              </a:lnSpc>
              <a:spcAft>
                <a:spcPts val="800"/>
              </a:spcAft>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 </a:t>
            </a:r>
            <a:r>
              <a:rPr lang="fr-FR" sz="3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Ça</a:t>
            </a:r>
            <a:r>
              <a:rPr lang="fr-FR" sz="3200" dirty="0">
                <a:effectLst/>
                <a:latin typeface="Calibri" panose="020F0502020204030204" pitchFamily="34" charset="0"/>
                <a:ea typeface="Calibri" panose="020F0502020204030204" pitchFamily="34" charset="0"/>
                <a:cs typeface="Times New Roman" panose="02020603050405020304" pitchFamily="18" charset="0"/>
              </a:rPr>
              <a:t> va faire bien dans le sapin, à côté de la maison ! a remarqué Stefan en examinant </a:t>
            </a:r>
            <a:r>
              <a:rPr lang="fr-FR" sz="3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les premières pièces de notre collection</a:t>
            </a:r>
            <a:r>
              <a:rPr lang="fr-FR"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dirty="0">
                <a:effectLst/>
                <a:latin typeface="Calibri" panose="020F0502020204030204" pitchFamily="34" charset="0"/>
                <a:ea typeface="Calibri" panose="020F0502020204030204" pitchFamily="34" charset="0"/>
                <a:cs typeface="Times New Roman" panose="02020603050405020304" pitchFamily="18" charset="0"/>
              </a:rPr>
              <a:t>qui refroidissaient lentement dans le four de recuisson.</a:t>
            </a:r>
          </a:p>
          <a:p>
            <a:pPr marL="342900" lvl="0" indent="-342900">
              <a:lnSpc>
                <a:spcPct val="107000"/>
              </a:lnSpc>
              <a:buFont typeface="Calibri" panose="020F0502020204030204" pitchFamily="34" charset="0"/>
              <a:buChar char="-"/>
            </a:pPr>
            <a:r>
              <a:rPr lang="fr-FR" sz="3200" dirty="0">
                <a:effectLst/>
                <a:latin typeface="Calibri" panose="020F0502020204030204" pitchFamily="34" charset="0"/>
                <a:ea typeface="Calibri" panose="020F0502020204030204" pitchFamily="34" charset="0"/>
                <a:cs typeface="Times New Roman" panose="02020603050405020304" pitchFamily="18" charset="0"/>
              </a:rPr>
              <a:t>Si </a:t>
            </a:r>
            <a:r>
              <a:rPr lang="fr-FR" sz="32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on</a:t>
            </a:r>
            <a:r>
              <a:rPr lang="fr-FR" sz="3200" dirty="0">
                <a:effectLst/>
                <a:latin typeface="Calibri" panose="020F0502020204030204" pitchFamily="34" charset="0"/>
                <a:ea typeface="Calibri" panose="020F0502020204030204" pitchFamily="34" charset="0"/>
                <a:cs typeface="Times New Roman" panose="02020603050405020304" pitchFamily="18" charset="0"/>
              </a:rPr>
              <a:t> ne se </a:t>
            </a:r>
            <a:r>
              <a:rPr lang="fr-FR" sz="3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les</a:t>
            </a:r>
            <a:r>
              <a:rPr lang="fr-FR" sz="3200" dirty="0">
                <a:effectLst/>
                <a:latin typeface="Calibri" panose="020F0502020204030204" pitchFamily="34" charset="0"/>
                <a:ea typeface="Calibri" panose="020F0502020204030204" pitchFamily="34" charset="0"/>
                <a:cs typeface="Times New Roman" panose="02020603050405020304" pitchFamily="18" charset="0"/>
              </a:rPr>
              <a:t> fait pas voler… ai-je observé</a:t>
            </a:r>
          </a:p>
          <a:p>
            <a:pPr marL="342900" lvl="0" indent="-342900">
              <a:lnSpc>
                <a:spcPct val="107000"/>
              </a:lnSpc>
              <a:spcAft>
                <a:spcPts val="800"/>
              </a:spcAft>
              <a:buFont typeface="Calibri" panose="020F0502020204030204" pitchFamily="34" charset="0"/>
              <a:buChar char="-"/>
            </a:pPr>
            <a:r>
              <a:rPr lang="fr-FR" sz="3200" dirty="0">
                <a:effectLst/>
                <a:latin typeface="Calibri" panose="020F0502020204030204" pitchFamily="34" charset="0"/>
                <a:ea typeface="Calibri" panose="020F0502020204030204" pitchFamily="34" charset="0"/>
                <a:cs typeface="Times New Roman" panose="02020603050405020304" pitchFamily="18" charset="0"/>
              </a:rPr>
              <a:t>Ça, ça pourrait bien arriver ! a lancé Stefan dans un demi-rire. On vole bien le su… »     TING !</a:t>
            </a:r>
          </a:p>
          <a:p>
            <a:pPr marL="0" indent="0">
              <a:lnSpc>
                <a:spcPct val="107000"/>
              </a:lnSpc>
              <a:spcAft>
                <a:spcPts val="800"/>
              </a:spcAft>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Un éclat de verre venait de sauter hors du bac de calcin jaune… « Aïe ! » L’homme au chapeau avait aussitôt porté la main à son visage. L’éclat de verre venait de se planter droit dans son nez. Un filet de sang perlait déjà entre ses doigts. « Il faut vite aller voir le docteur, </a:t>
            </a:r>
            <a:r>
              <a:rPr lang="fr-FR" sz="32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monsieur</a:t>
            </a:r>
            <a:r>
              <a:rPr lang="fr-FR" sz="3200" dirty="0">
                <a:effectLst/>
                <a:latin typeface="Calibri" panose="020F0502020204030204" pitchFamily="34" charset="0"/>
                <a:ea typeface="Calibri" panose="020F0502020204030204" pitchFamily="34" charset="0"/>
                <a:cs typeface="Times New Roman" panose="02020603050405020304" pitchFamily="18" charset="0"/>
              </a:rPr>
              <a:t> », s’est écrié Carl. </a:t>
            </a:r>
          </a:p>
          <a:p>
            <a:pPr marL="0" indent="0">
              <a:lnSpc>
                <a:spcPct val="107000"/>
              </a:lnSpc>
              <a:spcAft>
                <a:spcPts val="800"/>
              </a:spcAft>
              <a:buNone/>
            </a:pPr>
            <a:r>
              <a:rPr lang="fr-FR" sz="32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Il</a:t>
            </a:r>
            <a:r>
              <a:rPr lang="fr-FR" sz="3200" dirty="0">
                <a:effectLst/>
                <a:latin typeface="Calibri" panose="020F0502020204030204" pitchFamily="34" charset="0"/>
                <a:ea typeface="Calibri" panose="020F0502020204030204" pitchFamily="34" charset="0"/>
                <a:cs typeface="Times New Roman" panose="02020603050405020304" pitchFamily="18" charset="0"/>
              </a:rPr>
              <a:t> a empoigné l’homme par le bras et </a:t>
            </a:r>
            <a:r>
              <a:rPr lang="fr-FR" sz="32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l’</a:t>
            </a:r>
            <a:r>
              <a:rPr lang="fr-FR" sz="3200" dirty="0">
                <a:effectLst/>
                <a:latin typeface="Calibri" panose="020F0502020204030204" pitchFamily="34" charset="0"/>
                <a:ea typeface="Calibri" panose="020F0502020204030204" pitchFamily="34" charset="0"/>
                <a:cs typeface="Times New Roman" panose="02020603050405020304" pitchFamily="18" charset="0"/>
              </a:rPr>
              <a:t>a entraîné vers l’extérieur, tout en </a:t>
            </a:r>
            <a:r>
              <a:rPr lang="fr-FR" sz="32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nous</a:t>
            </a:r>
            <a:r>
              <a:rPr lang="fr-FR" sz="3200" dirty="0">
                <a:effectLst/>
                <a:latin typeface="Calibri" panose="020F0502020204030204" pitchFamily="34" charset="0"/>
                <a:ea typeface="Calibri" panose="020F0502020204030204" pitchFamily="34" charset="0"/>
                <a:cs typeface="Times New Roman" panose="02020603050405020304" pitchFamily="18" charset="0"/>
              </a:rPr>
              <a:t> faisant les gros yeux…</a:t>
            </a:r>
          </a:p>
          <a:p>
            <a:pPr marL="0" indent="0">
              <a:lnSpc>
                <a:spcPct val="107000"/>
              </a:lnSpc>
              <a:spcAft>
                <a:spcPts val="800"/>
              </a:spcAft>
              <a:buNone/>
            </a:pPr>
            <a:r>
              <a:rPr lang="fr-FR" sz="3200" dirty="0">
                <a:effectLst/>
                <a:latin typeface="Calibri" panose="020F0502020204030204" pitchFamily="34" charset="0"/>
                <a:ea typeface="Calibri" panose="020F0502020204030204" pitchFamily="34" charset="0"/>
                <a:cs typeface="Times New Roman" panose="02020603050405020304" pitchFamily="18" charset="0"/>
              </a:rPr>
              <a:t>« Qu’est-ce qui </a:t>
            </a:r>
            <a:r>
              <a:rPr lang="fr-FR"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lui</a:t>
            </a:r>
            <a:r>
              <a:rPr lang="fr-FR" sz="3200" dirty="0">
                <a:effectLst/>
                <a:latin typeface="Calibri" panose="020F0502020204030204" pitchFamily="34" charset="0"/>
                <a:ea typeface="Calibri" panose="020F0502020204030204" pitchFamily="34" charset="0"/>
                <a:cs typeface="Times New Roman" panose="02020603050405020304" pitchFamily="18" charset="0"/>
              </a:rPr>
              <a:t> prend ? a murmuré Stefan </a:t>
            </a:r>
          </a:p>
          <a:p>
            <a:pPr marL="342900" lvl="0" indent="-342900">
              <a:lnSpc>
                <a:spcPct val="107000"/>
              </a:lnSpc>
              <a:spcAft>
                <a:spcPts val="800"/>
              </a:spcAft>
              <a:buFont typeface="Calibri" panose="020F0502020204030204" pitchFamily="34" charset="0"/>
              <a:buChar char="-"/>
            </a:pPr>
            <a:r>
              <a:rPr lang="fr-FR"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Il</a:t>
            </a:r>
            <a:r>
              <a:rPr lang="fr-FR" sz="3200" dirty="0">
                <a:effectLst/>
                <a:latin typeface="Calibri" panose="020F0502020204030204" pitchFamily="34" charset="0"/>
                <a:ea typeface="Calibri" panose="020F0502020204030204" pitchFamily="34" charset="0"/>
                <a:cs typeface="Times New Roman" panose="02020603050405020304" pitchFamily="18" charset="0"/>
              </a:rPr>
              <a:t> fait comme tout le monde ici : il cherche un coupable ! » ai-je grogné en repensant à l’affaire du sucre. Puis j’ai ajouté : « De toute manière, il est temps d’y aller : </a:t>
            </a:r>
            <a:r>
              <a:rPr lang="fr-FR" sz="32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on</a:t>
            </a:r>
            <a:r>
              <a:rPr lang="fr-FR" sz="3200" dirty="0">
                <a:effectLst/>
                <a:latin typeface="Calibri" panose="020F0502020204030204" pitchFamily="34" charset="0"/>
                <a:ea typeface="Calibri" panose="020F0502020204030204" pitchFamily="34" charset="0"/>
                <a:cs typeface="Times New Roman" panose="02020603050405020304" pitchFamily="18" charset="0"/>
              </a:rPr>
              <a:t> doit passer voir mon père pour lui demander s’</a:t>
            </a:r>
            <a:r>
              <a:rPr lang="fr-FR" sz="32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il</a:t>
            </a:r>
            <a:r>
              <a:rPr lang="fr-FR" sz="3200" dirty="0">
                <a:effectLst/>
                <a:latin typeface="Calibri" panose="020F0502020204030204" pitchFamily="34" charset="0"/>
                <a:ea typeface="Calibri" panose="020F0502020204030204" pitchFamily="34" charset="0"/>
                <a:cs typeface="Times New Roman" panose="02020603050405020304" pitchFamily="18" charset="0"/>
              </a:rPr>
              <a:t> pourra argenter </a:t>
            </a:r>
            <a:r>
              <a:rPr lang="fr-FR" sz="3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nos boules de Noël</a:t>
            </a:r>
            <a:r>
              <a:rPr lang="fr-FR" sz="3200"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9372419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13</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13</a:t>
            </a:r>
          </a:p>
          <a:p>
            <a:pPr marL="0" indent="0">
              <a:buNone/>
            </a:pPr>
            <a:r>
              <a:rPr lang="fr-FR" dirty="0"/>
              <a:t>Des éclats de verre</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9" name="Image 8">
            <a:extLst>
              <a:ext uri="{FF2B5EF4-FFF2-40B4-BE49-F238E27FC236}">
                <a16:creationId xmlns:a16="http://schemas.microsoft.com/office/drawing/2014/main" id="{153367C0-9570-4342-9886-AB512BE6082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45920" y="2901774"/>
            <a:ext cx="5446360" cy="3616723"/>
          </a:xfrm>
          <a:prstGeom prst="rect">
            <a:avLst/>
          </a:prstGeom>
        </p:spPr>
      </p:pic>
    </p:spTree>
    <p:extLst>
      <p:ext uri="{BB962C8B-B14F-4D97-AF65-F5344CB8AC3E}">
        <p14:creationId xmlns:p14="http://schemas.microsoft.com/office/powerpoint/2010/main" val="294953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a:bodyPr>
          <a:lstStyle/>
          <a:p>
            <a:r>
              <a:rPr lang="fr-FR" dirty="0">
                <a:solidFill>
                  <a:srgbClr val="861414"/>
                </a:solidFill>
              </a:rPr>
              <a:t>Lis cet extrait 14</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Malgré l’heure un peu tardive, papa était encore penché sur ses flacons et ses éprouvettes. Nous lui avons raconté l’incident de l’éclat de verre.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Carl nous a regardés de travers !</a:t>
            </a:r>
            <a:r>
              <a:rPr lang="fr-FR" sz="1800" dirty="0">
                <a:effectLst/>
                <a:latin typeface="Calibri" panose="020F0502020204030204" pitchFamily="34" charset="0"/>
                <a:ea typeface="Calibri" panose="020F0502020204030204" pitchFamily="34" charset="0"/>
                <a:cs typeface="Times New Roman" panose="02020603050405020304" pitchFamily="18" charset="0"/>
              </a:rPr>
              <a:t> ai-je expliqué. Pourtant,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ce n’était pas notre faute</a:t>
            </a:r>
            <a:r>
              <a:rPr lang="fr-FR" sz="1800" dirty="0">
                <a:effectLst/>
                <a:latin typeface="Calibri" panose="020F0502020204030204" pitchFamily="34" charset="0"/>
                <a:ea typeface="Calibri" panose="020F0502020204030204" pitchFamily="34" charset="0"/>
                <a:cs typeface="Times New Roman" panose="02020603050405020304" pitchFamily="18" charset="0"/>
              </a:rPr>
              <a:t>… » Mon père a paru intrigué :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Vous parliez de quoi quand ce type est arrivé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Du sapin pour la Noël… et du vol du sucre au début du mois, s’est souvenu Stefan.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Encore cette histoire de sucre ! » a soupiré papa.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Comme pour changer de conversation, il a demandé :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Est-ce que vous savez comment on fait l’argenture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Comment voulez-vous qu’on le sache ?</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formule est secrète… a répondu mon ami. </a:t>
            </a:r>
          </a:p>
          <a:p>
            <a:pPr marL="342900" lvl="0" indent="-342900">
              <a:lnSpc>
                <a:spcPct val="107000"/>
              </a:lnSpc>
              <a:spcAft>
                <a:spcPts val="800"/>
              </a:spcAft>
              <a:buFont typeface="Calibri" panose="020F050202020403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Allons nous mettre au chaud</a:t>
            </a:r>
            <a:r>
              <a:rPr lang="fr-FR" sz="1800" dirty="0">
                <a:effectLst/>
                <a:latin typeface="Calibri" panose="020F0502020204030204" pitchFamily="34" charset="0"/>
                <a:ea typeface="Calibri" panose="020F0502020204030204" pitchFamily="34" charset="0"/>
                <a:cs typeface="Times New Roman" panose="02020603050405020304" pitchFamily="18" charset="0"/>
              </a:rPr>
              <a:t> : je vais vous expliquer tout ça ! »</a:t>
            </a:r>
          </a:p>
          <a:p>
            <a:pPr marL="0" indent="0">
              <a:lnSpc>
                <a:spcPct val="107000"/>
              </a:lnSpc>
              <a:spcAft>
                <a:spcPts val="800"/>
              </a:spcAft>
              <a:buNone/>
            </a:pPr>
            <a:r>
              <a:rPr lang="fr-FR" sz="2000" i="1" dirty="0">
                <a:solidFill>
                  <a:srgbClr val="861414"/>
                </a:solidFill>
              </a:rPr>
              <a:t>Les verriers de Noël</a:t>
            </a:r>
            <a:r>
              <a:rPr lang="fr-FR" sz="2000" dirty="0">
                <a:solidFill>
                  <a:srgbClr val="861414"/>
                </a:solidFill>
              </a:rPr>
              <a:t>, de Fabian Grégoire </a:t>
            </a:r>
            <a:r>
              <a:rPr lang="fr-FR" sz="1600" dirty="0">
                <a:solidFill>
                  <a:schemeClr val="accent2">
                    <a:lumMod val="75000"/>
                  </a:schemeClr>
                </a:solidFill>
              </a:rPr>
              <a:t>© L’école des Loisirs, collection Archimède, 2012</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57847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fontScale="92500"/>
          </a:bodyPr>
          <a:lstStyle/>
          <a:p>
            <a:r>
              <a:rPr lang="fr-FR" dirty="0">
                <a:solidFill>
                  <a:srgbClr val="861414"/>
                </a:solidFill>
              </a:rPr>
              <a:t>Défi 14 : </a:t>
            </a:r>
            <a:r>
              <a:rPr lang="fr-FR" sz="2600" b="0" i="0" u="none" strike="noStrike" baseline="0" dirty="0">
                <a:solidFill>
                  <a:srgbClr val="861414"/>
                </a:solidFill>
                <a:latin typeface="Calibri" panose="020F0502020204030204" pitchFamily="34" charset="0"/>
              </a:rPr>
              <a:t>Indique le type et la forme de chaque phrase</a:t>
            </a:r>
            <a:endParaRPr lang="fr-FR" sz="2400" b="0" i="0" u="none" strike="noStrike" baseline="0" dirty="0">
              <a:solidFill>
                <a:srgbClr val="861414"/>
              </a:solidFill>
              <a:latin typeface="Calibri" panose="020F0502020204030204" pitchFamily="34" charset="0"/>
            </a:endParaRPr>
          </a:p>
          <a:p>
            <a:pPr marL="0" indent="0">
              <a:lnSpc>
                <a:spcPct val="150000"/>
              </a:lnSpc>
              <a:buNone/>
            </a:pPr>
            <a:r>
              <a:rPr lang="fr-FR" sz="2400" b="0" i="0" u="none" strike="noStrike" baseline="0" dirty="0">
                <a:solidFill>
                  <a:srgbClr val="000000"/>
                </a:solidFill>
                <a:latin typeface="Calibri" panose="020F0502020204030204" pitchFamily="34" charset="0"/>
              </a:rPr>
              <a:t>Carl nous a regardés de travers ! ___________________ </a:t>
            </a:r>
          </a:p>
          <a:p>
            <a:pPr marL="0" indent="0">
              <a:lnSpc>
                <a:spcPct val="150000"/>
              </a:lnSpc>
              <a:buNone/>
            </a:pPr>
            <a:r>
              <a:rPr lang="fr-FR" sz="2400" b="0" i="0" u="none" strike="noStrike" baseline="0" dirty="0">
                <a:solidFill>
                  <a:srgbClr val="000000"/>
                </a:solidFill>
                <a:latin typeface="Calibri" panose="020F0502020204030204" pitchFamily="34" charset="0"/>
              </a:rPr>
              <a:t>Ce n’était pas notre faute… ___________________</a:t>
            </a:r>
          </a:p>
          <a:p>
            <a:pPr marL="0" indent="0">
              <a:lnSpc>
                <a:spcPct val="150000"/>
              </a:lnSpc>
              <a:buNone/>
            </a:pPr>
            <a:r>
              <a:rPr lang="fr-FR" sz="2400" b="0" i="0" u="none" strike="noStrike" baseline="0" dirty="0">
                <a:solidFill>
                  <a:srgbClr val="000000"/>
                </a:solidFill>
                <a:latin typeface="Calibri" panose="020F0502020204030204" pitchFamily="34" charset="0"/>
              </a:rPr>
              <a:t>Vous parliez de quoi quand ce type est arrivé ? ___________________</a:t>
            </a:r>
          </a:p>
          <a:p>
            <a:pPr marL="0" indent="0">
              <a:lnSpc>
                <a:spcPct val="150000"/>
              </a:lnSpc>
              <a:buNone/>
            </a:pPr>
            <a:r>
              <a:rPr lang="fr-FR" sz="2400" b="0" i="0" u="none" strike="noStrike" baseline="0" dirty="0">
                <a:solidFill>
                  <a:srgbClr val="000000"/>
                </a:solidFill>
                <a:latin typeface="Calibri" panose="020F0502020204030204" pitchFamily="34" charset="0"/>
              </a:rPr>
              <a:t>Est-ce que vous savez comment on fait l’argenture ? _______________</a:t>
            </a:r>
          </a:p>
          <a:p>
            <a:pPr marL="0" indent="0">
              <a:lnSpc>
                <a:spcPct val="150000"/>
              </a:lnSpc>
              <a:buNone/>
            </a:pPr>
            <a:r>
              <a:rPr lang="fr-FR" sz="2400" b="0" i="0" u="none" strike="noStrike" baseline="0" dirty="0">
                <a:solidFill>
                  <a:srgbClr val="000000"/>
                </a:solidFill>
                <a:latin typeface="Calibri" panose="020F0502020204030204" pitchFamily="34" charset="0"/>
              </a:rPr>
              <a:t>Comment voulez-vous qu’on le sache ? ___________________ </a:t>
            </a:r>
          </a:p>
          <a:p>
            <a:pPr marL="0" indent="0">
              <a:lnSpc>
                <a:spcPct val="150000"/>
              </a:lnSpc>
              <a:buNone/>
            </a:pPr>
            <a:r>
              <a:rPr lang="fr-FR" sz="2400" b="0" i="0" u="none" strike="noStrike" baseline="0" dirty="0">
                <a:solidFill>
                  <a:srgbClr val="000000"/>
                </a:solidFill>
                <a:latin typeface="Calibri" panose="020F0502020204030204" pitchFamily="34" charset="0"/>
              </a:rPr>
              <a:t>Allons nous mettre au chaud. ___________________ </a:t>
            </a:r>
            <a:endParaRPr lang="fr-FR" sz="4000" dirty="0">
              <a:solidFill>
                <a:srgbClr val="7030A0"/>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7686738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00B050"/>
                </a:solidFill>
              </a:rPr>
              <a:t>correction</a:t>
            </a:r>
            <a:endParaRPr lang="fr-FR" sz="2400" b="0" i="0" u="none" strike="noStrike" baseline="0" dirty="0">
              <a:solidFill>
                <a:srgbClr val="00B050"/>
              </a:solidFill>
              <a:latin typeface="Calibri" panose="020F0502020204030204" pitchFamily="34" charset="0"/>
            </a:endParaRPr>
          </a:p>
          <a:p>
            <a:pPr marL="0" indent="0">
              <a:lnSpc>
                <a:spcPct val="150000"/>
              </a:lnSpc>
              <a:buNone/>
            </a:pPr>
            <a:r>
              <a:rPr lang="fr-FR" sz="2000" b="0" i="0" u="none" strike="noStrike" baseline="0" dirty="0">
                <a:solidFill>
                  <a:srgbClr val="000000"/>
                </a:solidFill>
                <a:latin typeface="Calibri" panose="020F0502020204030204" pitchFamily="34" charset="0"/>
              </a:rPr>
              <a:t>Carl nous a regardés de travers ! </a:t>
            </a:r>
            <a:r>
              <a:rPr lang="fr-FR" sz="2000" b="0" i="0" u="none" strike="noStrike" baseline="0" dirty="0">
                <a:solidFill>
                  <a:srgbClr val="00B050"/>
                </a:solidFill>
                <a:latin typeface="Calibri" panose="020F0502020204030204" pitchFamily="34" charset="0"/>
              </a:rPr>
              <a:t>DÉCLARATIVE exclamative</a:t>
            </a:r>
            <a:r>
              <a:rPr lang="fr-FR" sz="2000" b="0" i="0" u="none" strike="noStrike" baseline="0" dirty="0">
                <a:solidFill>
                  <a:srgbClr val="000000"/>
                </a:solidFill>
                <a:latin typeface="Calibri" panose="020F0502020204030204" pitchFamily="34" charset="0"/>
              </a:rPr>
              <a:t> </a:t>
            </a:r>
          </a:p>
          <a:p>
            <a:pPr marL="0" indent="0">
              <a:lnSpc>
                <a:spcPct val="150000"/>
              </a:lnSpc>
              <a:buNone/>
            </a:pPr>
            <a:r>
              <a:rPr lang="fr-FR" sz="2000" b="0" i="0" u="none" strike="noStrike" baseline="0" dirty="0">
                <a:solidFill>
                  <a:srgbClr val="000000"/>
                </a:solidFill>
                <a:latin typeface="Calibri" panose="020F0502020204030204" pitchFamily="34" charset="0"/>
              </a:rPr>
              <a:t>Ce n’était pas notre faute… </a:t>
            </a:r>
            <a:r>
              <a:rPr lang="fr-FR" sz="2000" b="0" i="0" u="none" strike="noStrike" baseline="0" dirty="0">
                <a:solidFill>
                  <a:srgbClr val="00B050"/>
                </a:solidFill>
                <a:latin typeface="Calibri" panose="020F0502020204030204" pitchFamily="34" charset="0"/>
              </a:rPr>
              <a:t>DÉCLARATIVE négative </a:t>
            </a:r>
          </a:p>
          <a:p>
            <a:pPr marL="0" indent="0">
              <a:lnSpc>
                <a:spcPct val="150000"/>
              </a:lnSpc>
              <a:buNone/>
            </a:pPr>
            <a:r>
              <a:rPr lang="fr-FR" sz="2000" b="0" i="0" u="none" strike="noStrike" baseline="0" dirty="0">
                <a:solidFill>
                  <a:srgbClr val="000000"/>
                </a:solidFill>
                <a:latin typeface="Calibri" panose="020F0502020204030204" pitchFamily="34" charset="0"/>
              </a:rPr>
              <a:t>Vous parliez de quoi quand ce type est arrivé ? </a:t>
            </a:r>
            <a:r>
              <a:rPr lang="fr-FR" sz="2000" b="0" i="0" u="none" strike="noStrike" baseline="0" dirty="0">
                <a:solidFill>
                  <a:srgbClr val="00B050"/>
                </a:solidFill>
                <a:latin typeface="Calibri" panose="020F0502020204030204" pitchFamily="34" charset="0"/>
              </a:rPr>
              <a:t>INTERROGATIVE</a:t>
            </a:r>
            <a:r>
              <a:rPr lang="fr-FR" sz="2000" b="0" i="0" u="none" strike="noStrike" baseline="0" dirty="0">
                <a:solidFill>
                  <a:srgbClr val="000000"/>
                </a:solidFill>
                <a:latin typeface="Calibri" panose="020F0502020204030204" pitchFamily="34" charset="0"/>
              </a:rPr>
              <a:t> </a:t>
            </a:r>
          </a:p>
          <a:p>
            <a:pPr marL="0" indent="0">
              <a:lnSpc>
                <a:spcPct val="150000"/>
              </a:lnSpc>
              <a:buNone/>
            </a:pPr>
            <a:r>
              <a:rPr lang="fr-FR" sz="2000" b="0" i="0" u="none" strike="noStrike" baseline="0" dirty="0">
                <a:solidFill>
                  <a:srgbClr val="000000"/>
                </a:solidFill>
                <a:latin typeface="Calibri" panose="020F0502020204030204" pitchFamily="34" charset="0"/>
              </a:rPr>
              <a:t>Est-ce que vous savez comment on fait l’argenture ? </a:t>
            </a:r>
            <a:r>
              <a:rPr lang="fr-FR" sz="2000" b="0" i="0" u="none" strike="noStrike" baseline="0" dirty="0">
                <a:solidFill>
                  <a:srgbClr val="00B050"/>
                </a:solidFill>
                <a:latin typeface="Calibri" panose="020F0502020204030204" pitchFamily="34" charset="0"/>
              </a:rPr>
              <a:t>INTERROGATIVE</a:t>
            </a:r>
          </a:p>
          <a:p>
            <a:pPr marL="0" indent="0">
              <a:lnSpc>
                <a:spcPct val="150000"/>
              </a:lnSpc>
              <a:buNone/>
            </a:pPr>
            <a:r>
              <a:rPr lang="fr-FR" sz="2000" b="0" i="0" u="none" strike="noStrike" baseline="0" dirty="0">
                <a:solidFill>
                  <a:srgbClr val="000000"/>
                </a:solidFill>
                <a:latin typeface="Calibri" panose="020F0502020204030204" pitchFamily="34" charset="0"/>
              </a:rPr>
              <a:t>Comment voulez-vous qu’on le sache ? </a:t>
            </a:r>
            <a:r>
              <a:rPr lang="fr-FR" sz="2000" b="0" i="0" u="none" strike="noStrike" baseline="0" dirty="0">
                <a:solidFill>
                  <a:srgbClr val="00B050"/>
                </a:solidFill>
                <a:latin typeface="Calibri" panose="020F0502020204030204" pitchFamily="34" charset="0"/>
              </a:rPr>
              <a:t>INTERROGATIVE</a:t>
            </a:r>
            <a:r>
              <a:rPr lang="fr-FR" sz="2000" b="0" i="0" u="none" strike="noStrike" baseline="0" dirty="0">
                <a:solidFill>
                  <a:srgbClr val="000000"/>
                </a:solidFill>
                <a:latin typeface="Calibri" panose="020F0502020204030204" pitchFamily="34" charset="0"/>
              </a:rPr>
              <a:t> </a:t>
            </a:r>
          </a:p>
          <a:p>
            <a:pPr marL="0" indent="0">
              <a:lnSpc>
                <a:spcPct val="150000"/>
              </a:lnSpc>
              <a:buNone/>
            </a:pPr>
            <a:r>
              <a:rPr lang="fr-FR" sz="2000" b="0" i="0" u="none" strike="noStrike" baseline="0" dirty="0">
                <a:solidFill>
                  <a:srgbClr val="000000"/>
                </a:solidFill>
                <a:latin typeface="Calibri" panose="020F0502020204030204" pitchFamily="34" charset="0"/>
              </a:rPr>
              <a:t>Allons nous mettre au chaud. </a:t>
            </a:r>
            <a:r>
              <a:rPr lang="fr-FR" sz="2000" b="0" i="0" u="none" strike="noStrike" baseline="0" dirty="0">
                <a:solidFill>
                  <a:srgbClr val="00B050"/>
                </a:solidFill>
                <a:latin typeface="Calibri" panose="020F0502020204030204" pitchFamily="34" charset="0"/>
              </a:rPr>
              <a:t>IMPÉRATIVE</a:t>
            </a:r>
            <a:r>
              <a:rPr lang="fr-FR" sz="2000" b="0" i="0" u="none" strike="noStrike" baseline="0" dirty="0">
                <a:solidFill>
                  <a:srgbClr val="000000"/>
                </a:solidFill>
                <a:latin typeface="Calibri" panose="020F0502020204030204" pitchFamily="34" charset="0"/>
              </a:rPr>
              <a:t>   </a:t>
            </a:r>
            <a:endParaRPr lang="fr-FR" sz="3600" dirty="0">
              <a:solidFill>
                <a:srgbClr val="7030A0"/>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279536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14</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14</a:t>
            </a:r>
          </a:p>
          <a:p>
            <a:pPr marL="0" indent="0">
              <a:buNone/>
            </a:pPr>
            <a:r>
              <a:rPr lang="fr-FR" dirty="0"/>
              <a:t>Décorations de Noël en verre sans argenture</a:t>
            </a:r>
          </a:p>
          <a:p>
            <a:pPr marL="0" indent="0">
              <a:buNone/>
            </a:pPr>
            <a:endParaRPr lang="fr-FR"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5" name="Image 4">
            <a:extLst>
              <a:ext uri="{FF2B5EF4-FFF2-40B4-BE49-F238E27FC236}">
                <a16:creationId xmlns:a16="http://schemas.microsoft.com/office/drawing/2014/main" id="{14C5511A-93CE-4972-82C7-13183BFFD69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7908" y="3089193"/>
            <a:ext cx="4313920" cy="3235440"/>
          </a:xfrm>
          <a:prstGeom prst="rect">
            <a:avLst/>
          </a:prstGeom>
        </p:spPr>
      </p:pic>
      <p:pic>
        <p:nvPicPr>
          <p:cNvPr id="8" name="Image 7">
            <a:extLst>
              <a:ext uri="{FF2B5EF4-FFF2-40B4-BE49-F238E27FC236}">
                <a16:creationId xmlns:a16="http://schemas.microsoft.com/office/drawing/2014/main" id="{5DA973B3-FE86-4CDB-A667-7FE0C893CE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69335" y="2934326"/>
            <a:ext cx="4788024" cy="3591018"/>
          </a:xfrm>
          <a:prstGeom prst="rect">
            <a:avLst/>
          </a:prstGeom>
        </p:spPr>
      </p:pic>
    </p:spTree>
    <p:extLst>
      <p:ext uri="{BB962C8B-B14F-4D97-AF65-F5344CB8AC3E}">
        <p14:creationId xmlns:p14="http://schemas.microsoft.com/office/powerpoint/2010/main" val="23669306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5141168"/>
          </a:xfrm>
        </p:spPr>
        <p:txBody>
          <a:bodyPr>
            <a:normAutofit/>
          </a:bodyPr>
          <a:lstStyle/>
          <a:p>
            <a:r>
              <a:rPr lang="fr-FR" dirty="0">
                <a:solidFill>
                  <a:srgbClr val="861414"/>
                </a:solidFill>
              </a:rPr>
              <a:t>Lis cet extrait 15</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Mon père est allé chercher trois flacons remplis de liquides transparents. Il a saisi une boule de verre semblable à celles que nous avions soufflées, et l’a posée sur la table.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Pour faire l’argenture, je verse dans mon flacon du nitrate d’argent, de la soude et de l’ammoniaque : le mélange que j’obtiens est marron foncé…</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…Mais il ne va pas le rester. Si j’ajoute encore de l’ammoniaque, le liquide redevient parfaitement transparent.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Incroyable ! a murmuré Stefan.</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Maintenant, je verse mon mélange dans la boule ; et j’y ajoute cette autre mixture que j’ai préparée la semaine dernière…</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Voilà ! Il n’y a plus qu’à agiter, pour que le liquide couvre bien toute la surface intérieure de la boule… »</a:t>
            </a:r>
          </a:p>
          <a:p>
            <a:pPr marL="0" indent="0">
              <a:lnSpc>
                <a:spcPct val="107000"/>
              </a:lnSpc>
              <a:spcAft>
                <a:spcPts val="800"/>
              </a:spcAft>
              <a:buNone/>
            </a:pPr>
            <a:r>
              <a:rPr lang="fr-FR" sz="2000" i="1" dirty="0">
                <a:solidFill>
                  <a:srgbClr val="861414"/>
                </a:solidFill>
              </a:rPr>
              <a:t>Les verriers de Noël</a:t>
            </a:r>
            <a:r>
              <a:rPr lang="fr-FR" sz="2000" dirty="0">
                <a:solidFill>
                  <a:srgbClr val="861414"/>
                </a:solidFill>
              </a:rPr>
              <a:t>, de Fabian Grégoire </a:t>
            </a:r>
            <a:r>
              <a:rPr lang="fr-FR" sz="1600" dirty="0">
                <a:solidFill>
                  <a:schemeClr val="accent2">
                    <a:lumMod val="75000"/>
                  </a:schemeClr>
                </a:solidFill>
              </a:rPr>
              <a:t>© L’école des Loisirs, collection Archimède, 2012</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4365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861414"/>
                </a:solidFill>
              </a:rPr>
              <a:t>Récompense 1</a:t>
            </a:r>
          </a:p>
          <a:p>
            <a:pPr marL="0" indent="0" algn="ctr">
              <a:buNone/>
            </a:pPr>
            <a:r>
              <a:rPr lang="fr-FR" dirty="0"/>
              <a:t>Pot en grès</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8" name="Image 7">
            <a:extLst>
              <a:ext uri="{FF2B5EF4-FFF2-40B4-BE49-F238E27FC236}">
                <a16:creationId xmlns:a16="http://schemas.microsoft.com/office/drawing/2014/main" id="{94E8FBD1-E966-4539-BFAB-0F1C3C9BB803}"/>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2267744" y="3068960"/>
            <a:ext cx="4139951" cy="2759967"/>
          </a:xfrm>
          <a:prstGeom prst="rect">
            <a:avLst/>
          </a:prstGeom>
        </p:spPr>
      </p:pic>
    </p:spTree>
    <p:extLst>
      <p:ext uri="{BB962C8B-B14F-4D97-AF65-F5344CB8AC3E}">
        <p14:creationId xmlns:p14="http://schemas.microsoft.com/office/powerpoint/2010/main" val="19633728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861414"/>
                </a:solidFill>
              </a:rPr>
              <a:t>Défi 15 : </a:t>
            </a:r>
            <a:r>
              <a:rPr lang="fr-FR" b="0" i="0" u="none" strike="noStrike" baseline="0" dirty="0">
                <a:solidFill>
                  <a:srgbClr val="861414"/>
                </a:solidFill>
                <a:latin typeface="Calibri" panose="020F0502020204030204" pitchFamily="34" charset="0"/>
              </a:rPr>
              <a:t>Sépare les mots de chaque phrase</a:t>
            </a:r>
            <a:endParaRPr lang="fr-FR" sz="2400" b="0" i="0" u="none" strike="noStrike" baseline="0" dirty="0">
              <a:solidFill>
                <a:srgbClr val="861414"/>
              </a:solidFill>
              <a:latin typeface="Calibri" panose="020F0502020204030204" pitchFamily="34" charset="0"/>
            </a:endParaRPr>
          </a:p>
          <a:p>
            <a:endParaRPr lang="fr-FR" sz="2400" dirty="0">
              <a:solidFill>
                <a:srgbClr val="861414"/>
              </a:solidFill>
              <a:latin typeface="Calibri" panose="020F0502020204030204" pitchFamily="34" charset="0"/>
            </a:endParaRPr>
          </a:p>
          <a:p>
            <a:r>
              <a:rPr lang="fr-FR" sz="1800" dirty="0">
                <a:effectLst/>
                <a:latin typeface="Calibri" panose="020F0502020204030204" pitchFamily="34" charset="0"/>
                <a:ea typeface="Calibri" panose="020F0502020204030204" pitchFamily="34" charset="0"/>
                <a:cs typeface="Times New Roman" panose="02020603050405020304" pitchFamily="18" charset="0"/>
              </a:rPr>
              <a:t>Sijajouteencoredelamoniaqueleliquideredevientparfaitementtransparent.</a:t>
            </a:r>
          </a:p>
          <a:p>
            <a:endParaRPr lang="fr-FR" sz="2400" b="0" i="0" u="none" strike="noStrike" baseline="0" dirty="0">
              <a:solidFill>
                <a:srgbClr val="861414"/>
              </a:solidFill>
              <a:latin typeface="Calibri" panose="020F0502020204030204" pitchFamily="34" charset="0"/>
            </a:endParaRPr>
          </a:p>
          <a:p>
            <a:r>
              <a:rPr lang="fr-FR" sz="1800" dirty="0">
                <a:effectLst/>
                <a:latin typeface="Calibri" panose="020F0502020204030204" pitchFamily="34" charset="0"/>
                <a:ea typeface="Calibri" panose="020F0502020204030204" pitchFamily="34" charset="0"/>
                <a:cs typeface="Times New Roman" panose="02020603050405020304" pitchFamily="18" charset="0"/>
              </a:rPr>
              <a:t>Ilnyaplusquàagiterpourqueleliquidecouvrebientoutelasurfaceintérieuredelaboule.</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9407382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00B050"/>
                </a:solidFill>
              </a:rPr>
              <a:t>correction</a:t>
            </a:r>
            <a:endParaRPr lang="fr-FR" sz="2400" b="0" i="0" u="none" strike="noStrike" baseline="0" dirty="0">
              <a:solidFill>
                <a:srgbClr val="00B050"/>
              </a:solidFill>
              <a:latin typeface="Calibri" panose="020F0502020204030204" pitchFamily="34" charset="0"/>
            </a:endParaRPr>
          </a:p>
          <a:p>
            <a:endParaRPr lang="fr-FR" sz="2400" dirty="0">
              <a:solidFill>
                <a:srgbClr val="861414"/>
              </a:solidFill>
              <a:latin typeface="Calibri" panose="020F0502020204030204" pitchFamily="34"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Si j’ajoute encore de l’ammoniaque, le liquide redevient parfaitement transparent.</a:t>
            </a:r>
          </a:p>
          <a:p>
            <a:endParaRPr lang="fr-FR" sz="4000" b="0" i="0" u="none" strike="noStrike" baseline="0" dirty="0">
              <a:solidFill>
                <a:srgbClr val="861414"/>
              </a:solidFill>
              <a:latin typeface="Calibri" panose="020F0502020204030204" pitchFamily="34"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Il n’y a plus qu’à agiter, pour que le liquide couvre bien toute la surface intérieure de la boule.</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5328162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15</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15</a:t>
            </a:r>
          </a:p>
          <a:p>
            <a:pPr marL="0" indent="0">
              <a:buNone/>
            </a:pPr>
            <a:endParaRPr lang="fr-FR"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9" name="Image 8">
            <a:extLst>
              <a:ext uri="{FF2B5EF4-FFF2-40B4-BE49-F238E27FC236}">
                <a16:creationId xmlns:a16="http://schemas.microsoft.com/office/drawing/2014/main" id="{810A6D84-03CF-4C0B-B9F4-497DCE6503D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9632" y="2252471"/>
            <a:ext cx="6516216" cy="4272873"/>
          </a:xfrm>
          <a:prstGeom prst="rect">
            <a:avLst/>
          </a:prstGeom>
        </p:spPr>
      </p:pic>
    </p:spTree>
    <p:extLst>
      <p:ext uri="{BB962C8B-B14F-4D97-AF65-F5344CB8AC3E}">
        <p14:creationId xmlns:p14="http://schemas.microsoft.com/office/powerpoint/2010/main" val="41962309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a:bodyPr>
          <a:lstStyle/>
          <a:p>
            <a:r>
              <a:rPr lang="fr-FR" dirty="0">
                <a:solidFill>
                  <a:srgbClr val="861414"/>
                </a:solidFill>
              </a:rPr>
              <a:t>Lis cet extrait 16</a:t>
            </a:r>
          </a:p>
          <a:p>
            <a:pPr marL="0" indent="0">
              <a:lnSpc>
                <a:spcPct val="107000"/>
              </a:lnSpc>
              <a:spcAft>
                <a:spcPts val="800"/>
              </a:spcAft>
              <a:buNone/>
            </a:pPr>
            <a:r>
              <a:rPr lang="fr-FR" sz="1800" dirty="0">
                <a:solidFill>
                  <a:srgbClr val="86141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Peu à peu, le verre est devenu marron, puis il s’est lentement teinté de noir, avant de se changer en miroir argenté ! « C’est de la sorcellerie ! s’est exclamé Stefan.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Non, c’est toujours de la chimie ! Mais c’est vrai que c’est assez étonnant à voir.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Et c’est quoi, cette mixture que tu as versée dans la boule ? ai-je demandé.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Du glucose, a répondu papa.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Encore un produit chimique ?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Oui ! Mais un produit chimique que vous consommez tous les matins.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Ah bon ?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Le glucose est le nom scientifique du sucre. »</a:t>
            </a:r>
          </a:p>
          <a:p>
            <a:pPr marL="0" indent="0">
              <a:lnSpc>
                <a:spcPct val="107000"/>
              </a:lnSpc>
              <a:spcAft>
                <a:spcPts val="800"/>
              </a:spcAft>
              <a:buNone/>
            </a:pPr>
            <a:r>
              <a:rPr lang="fr-FR" sz="2000" i="1" dirty="0">
                <a:solidFill>
                  <a:srgbClr val="861414"/>
                </a:solidFill>
              </a:rPr>
              <a:t>Les verriers de Noël</a:t>
            </a:r>
            <a:r>
              <a:rPr lang="fr-FR" sz="2000" dirty="0">
                <a:solidFill>
                  <a:srgbClr val="861414"/>
                </a:solidFill>
              </a:rPr>
              <a:t>, de Fabian Grégoire </a:t>
            </a:r>
            <a:r>
              <a:rPr lang="fr-FR" sz="16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28317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sz="2800" dirty="0">
                <a:solidFill>
                  <a:srgbClr val="861414"/>
                </a:solidFill>
              </a:rPr>
              <a:t>Défi 16 : </a:t>
            </a:r>
            <a:r>
              <a:rPr lang="fr-FR" sz="2800" b="0" i="0" u="none" strike="noStrike" baseline="0" dirty="0">
                <a:solidFill>
                  <a:srgbClr val="861414"/>
                </a:solidFill>
                <a:latin typeface="Calibri" panose="020F0502020204030204" pitchFamily="34" charset="0"/>
              </a:rPr>
              <a:t>Remets les mots en ordre</a:t>
            </a:r>
          </a:p>
          <a:p>
            <a:endParaRPr lang="fr-FR" sz="2400" dirty="0">
              <a:solidFill>
                <a:srgbClr val="861414"/>
              </a:solidFill>
              <a:latin typeface="Calibri" panose="020F0502020204030204" pitchFamily="34" charset="0"/>
            </a:endParaRPr>
          </a:p>
          <a:p>
            <a:pPr marL="0" indent="0">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3">
            <a:extLst>
              <a:ext uri="{FF2B5EF4-FFF2-40B4-BE49-F238E27FC236}">
                <a16:creationId xmlns:a16="http://schemas.microsoft.com/office/drawing/2014/main" id="{F4D1BD7F-3A24-4151-904B-1FC48FDAB157}"/>
              </a:ext>
            </a:extLst>
          </p:cNvPr>
          <p:cNvGraphicFramePr>
            <a:graphicFrameLocks noGrp="1"/>
          </p:cNvGraphicFramePr>
          <p:nvPr>
            <p:extLst>
              <p:ext uri="{D42A27DB-BD31-4B8C-83A1-F6EECF244321}">
                <p14:modId xmlns:p14="http://schemas.microsoft.com/office/powerpoint/2010/main" val="2723342260"/>
              </p:ext>
            </p:extLst>
          </p:nvPr>
        </p:nvGraphicFramePr>
        <p:xfrm>
          <a:off x="611560" y="2480616"/>
          <a:ext cx="7134860" cy="581660"/>
        </p:xfrm>
        <a:graphic>
          <a:graphicData uri="http://schemas.openxmlformats.org/drawingml/2006/table">
            <a:tbl>
              <a:tblPr firstRow="1" firstCol="1" bandRow="1">
                <a:tableStyleId>{5940675A-B579-460E-94D1-54222C63F5DA}</a:tableStyleId>
              </a:tblPr>
              <a:tblGrid>
                <a:gridCol w="1426845">
                  <a:extLst>
                    <a:ext uri="{9D8B030D-6E8A-4147-A177-3AD203B41FA5}">
                      <a16:colId xmlns:a16="http://schemas.microsoft.com/office/drawing/2014/main" val="4143837746"/>
                    </a:ext>
                  </a:extLst>
                </a:gridCol>
                <a:gridCol w="1426845">
                  <a:extLst>
                    <a:ext uri="{9D8B030D-6E8A-4147-A177-3AD203B41FA5}">
                      <a16:colId xmlns:a16="http://schemas.microsoft.com/office/drawing/2014/main" val="1605472272"/>
                    </a:ext>
                  </a:extLst>
                </a:gridCol>
                <a:gridCol w="1426845">
                  <a:extLst>
                    <a:ext uri="{9D8B030D-6E8A-4147-A177-3AD203B41FA5}">
                      <a16:colId xmlns:a16="http://schemas.microsoft.com/office/drawing/2014/main" val="4199421891"/>
                    </a:ext>
                  </a:extLst>
                </a:gridCol>
                <a:gridCol w="1426845">
                  <a:extLst>
                    <a:ext uri="{9D8B030D-6E8A-4147-A177-3AD203B41FA5}">
                      <a16:colId xmlns:a16="http://schemas.microsoft.com/office/drawing/2014/main" val="2100273734"/>
                    </a:ext>
                  </a:extLst>
                </a:gridCol>
                <a:gridCol w="713740">
                  <a:extLst>
                    <a:ext uri="{9D8B030D-6E8A-4147-A177-3AD203B41FA5}">
                      <a16:colId xmlns:a16="http://schemas.microsoft.com/office/drawing/2014/main" val="1709062618"/>
                    </a:ext>
                  </a:extLst>
                </a:gridCol>
                <a:gridCol w="713740">
                  <a:extLst>
                    <a:ext uri="{9D8B030D-6E8A-4147-A177-3AD203B41FA5}">
                      <a16:colId xmlns:a16="http://schemas.microsoft.com/office/drawing/2014/main" val="1245364998"/>
                    </a:ext>
                  </a:extLst>
                </a:gridCol>
              </a:tblGrid>
              <a:tr h="295275">
                <a:tc>
                  <a:txBody>
                    <a:bodyPr/>
                    <a:lstStyle/>
                    <a:p>
                      <a:pPr algn="ctr">
                        <a:lnSpc>
                          <a:spcPct val="115000"/>
                        </a:lnSpc>
                        <a:spcAft>
                          <a:spcPts val="800"/>
                        </a:spcAft>
                      </a:pPr>
                      <a:r>
                        <a:rPr lang="fr-FR" sz="1400" dirty="0">
                          <a:effectLst/>
                        </a:rPr>
                        <a:t>sorcellerie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est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c’</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de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800"/>
                        </a:spcAft>
                      </a:pPr>
                      <a:r>
                        <a:rPr lang="fr-FR" sz="1400">
                          <a:effectLst/>
                        </a:rPr>
                        <a:t>exclamé</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fr-FR"/>
                    </a:p>
                  </a:txBody>
                  <a:tcPr/>
                </a:tc>
                <a:extLst>
                  <a:ext uri="{0D108BD9-81ED-4DB2-BD59-A6C34878D82A}">
                    <a16:rowId xmlns:a16="http://schemas.microsoft.com/office/drawing/2014/main" val="285435115"/>
                  </a:ext>
                </a:extLst>
              </a:tr>
              <a:tr h="286385">
                <a:tc>
                  <a:txBody>
                    <a:bodyPr/>
                    <a:lstStyle/>
                    <a:p>
                      <a:pPr algn="ctr">
                        <a:lnSpc>
                          <a:spcPct val="115000"/>
                        </a:lnSpc>
                        <a:spcAft>
                          <a:spcPts val="800"/>
                        </a:spcAft>
                      </a:pPr>
                      <a:r>
                        <a:rPr lang="fr-FR" sz="1400">
                          <a:effectLst/>
                        </a:rPr>
                        <a:t>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est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Stephan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la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54841326"/>
                  </a:ext>
                </a:extLst>
              </a:tr>
            </a:tbl>
          </a:graphicData>
        </a:graphic>
      </p:graphicFrame>
      <p:graphicFrame>
        <p:nvGraphicFramePr>
          <p:cNvPr id="5" name="Tableau 4">
            <a:extLst>
              <a:ext uri="{FF2B5EF4-FFF2-40B4-BE49-F238E27FC236}">
                <a16:creationId xmlns:a16="http://schemas.microsoft.com/office/drawing/2014/main" id="{B0B146B5-3F4B-4AEA-B075-CCCF5206E077}"/>
              </a:ext>
            </a:extLst>
          </p:cNvPr>
          <p:cNvGraphicFramePr>
            <a:graphicFrameLocks noGrp="1"/>
          </p:cNvGraphicFramePr>
          <p:nvPr>
            <p:extLst>
              <p:ext uri="{D42A27DB-BD31-4B8C-83A1-F6EECF244321}">
                <p14:modId xmlns:p14="http://schemas.microsoft.com/office/powerpoint/2010/main" val="3912262111"/>
              </p:ext>
            </p:extLst>
          </p:nvPr>
        </p:nvGraphicFramePr>
        <p:xfrm>
          <a:off x="611560" y="3655672"/>
          <a:ext cx="7147560" cy="574040"/>
        </p:xfrm>
        <a:graphic>
          <a:graphicData uri="http://schemas.openxmlformats.org/drawingml/2006/table">
            <a:tbl>
              <a:tblPr firstRow="1" firstCol="1" bandRow="1">
                <a:tableStyleId>{5940675A-B579-460E-94D1-54222C63F5DA}</a:tableStyleId>
              </a:tblPr>
              <a:tblGrid>
                <a:gridCol w="1429385">
                  <a:extLst>
                    <a:ext uri="{9D8B030D-6E8A-4147-A177-3AD203B41FA5}">
                      <a16:colId xmlns:a16="http://schemas.microsoft.com/office/drawing/2014/main" val="2887252505"/>
                    </a:ext>
                  </a:extLst>
                </a:gridCol>
                <a:gridCol w="1429385">
                  <a:extLst>
                    <a:ext uri="{9D8B030D-6E8A-4147-A177-3AD203B41FA5}">
                      <a16:colId xmlns:a16="http://schemas.microsoft.com/office/drawing/2014/main" val="634755047"/>
                    </a:ext>
                  </a:extLst>
                </a:gridCol>
                <a:gridCol w="1429385">
                  <a:extLst>
                    <a:ext uri="{9D8B030D-6E8A-4147-A177-3AD203B41FA5}">
                      <a16:colId xmlns:a16="http://schemas.microsoft.com/office/drawing/2014/main" val="3127819594"/>
                    </a:ext>
                  </a:extLst>
                </a:gridCol>
                <a:gridCol w="1429385">
                  <a:extLst>
                    <a:ext uri="{9D8B030D-6E8A-4147-A177-3AD203B41FA5}">
                      <a16:colId xmlns:a16="http://schemas.microsoft.com/office/drawing/2014/main" val="4141933789"/>
                    </a:ext>
                  </a:extLst>
                </a:gridCol>
                <a:gridCol w="1430020">
                  <a:extLst>
                    <a:ext uri="{9D8B030D-6E8A-4147-A177-3AD203B41FA5}">
                      <a16:colId xmlns:a16="http://schemas.microsoft.com/office/drawing/2014/main" val="3529070849"/>
                    </a:ext>
                  </a:extLst>
                </a:gridCol>
              </a:tblGrid>
              <a:tr h="291465">
                <a:tc>
                  <a:txBody>
                    <a:bodyPr/>
                    <a:lstStyle/>
                    <a:p>
                      <a:pPr algn="ctr">
                        <a:lnSpc>
                          <a:spcPct val="115000"/>
                        </a:lnSpc>
                        <a:spcAft>
                          <a:spcPts val="800"/>
                        </a:spcAft>
                      </a:pPr>
                      <a:r>
                        <a:rPr lang="fr-FR" sz="1400">
                          <a:effectLst/>
                        </a:rPr>
                        <a:t>que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consommez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un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vous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chimique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00454528"/>
                  </a:ext>
                </a:extLst>
              </a:tr>
              <a:tr h="282575">
                <a:tc>
                  <a:txBody>
                    <a:bodyPr/>
                    <a:lstStyle/>
                    <a:p>
                      <a:pPr algn="ctr">
                        <a:lnSpc>
                          <a:spcPct val="115000"/>
                        </a:lnSpc>
                        <a:spcAft>
                          <a:spcPts val="800"/>
                        </a:spcAft>
                      </a:pPr>
                      <a:r>
                        <a:rPr lang="fr-FR" sz="1400">
                          <a:effectLst/>
                        </a:rPr>
                        <a:t>produit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matins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tous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dirty="0">
                          <a:effectLst/>
                        </a:rPr>
                        <a:t>les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93146162"/>
                  </a:ext>
                </a:extLst>
              </a:tr>
            </a:tbl>
          </a:graphicData>
        </a:graphic>
      </p:graphicFrame>
      <p:graphicFrame>
        <p:nvGraphicFramePr>
          <p:cNvPr id="9" name="Tableau 8">
            <a:extLst>
              <a:ext uri="{FF2B5EF4-FFF2-40B4-BE49-F238E27FC236}">
                <a16:creationId xmlns:a16="http://schemas.microsoft.com/office/drawing/2014/main" id="{72B0EAF7-E187-4DDA-BD5A-A909AD42551A}"/>
              </a:ext>
            </a:extLst>
          </p:cNvPr>
          <p:cNvGraphicFramePr>
            <a:graphicFrameLocks noGrp="1"/>
          </p:cNvGraphicFramePr>
          <p:nvPr>
            <p:extLst>
              <p:ext uri="{D42A27DB-BD31-4B8C-83A1-F6EECF244321}">
                <p14:modId xmlns:p14="http://schemas.microsoft.com/office/powerpoint/2010/main" val="2060669911"/>
              </p:ext>
            </p:extLst>
          </p:nvPr>
        </p:nvGraphicFramePr>
        <p:xfrm>
          <a:off x="611560" y="4968240"/>
          <a:ext cx="6982460" cy="579120"/>
        </p:xfrm>
        <a:graphic>
          <a:graphicData uri="http://schemas.openxmlformats.org/drawingml/2006/table">
            <a:tbl>
              <a:tblPr firstRow="1" firstCol="1" bandRow="1">
                <a:tableStyleId>{5940675A-B579-460E-94D1-54222C63F5DA}</a:tableStyleId>
              </a:tblPr>
              <a:tblGrid>
                <a:gridCol w="1745615">
                  <a:extLst>
                    <a:ext uri="{9D8B030D-6E8A-4147-A177-3AD203B41FA5}">
                      <a16:colId xmlns:a16="http://schemas.microsoft.com/office/drawing/2014/main" val="4106551146"/>
                    </a:ext>
                  </a:extLst>
                </a:gridCol>
                <a:gridCol w="1745615">
                  <a:extLst>
                    <a:ext uri="{9D8B030D-6E8A-4147-A177-3AD203B41FA5}">
                      <a16:colId xmlns:a16="http://schemas.microsoft.com/office/drawing/2014/main" val="3942311006"/>
                    </a:ext>
                  </a:extLst>
                </a:gridCol>
                <a:gridCol w="1745615">
                  <a:extLst>
                    <a:ext uri="{9D8B030D-6E8A-4147-A177-3AD203B41FA5}">
                      <a16:colId xmlns:a16="http://schemas.microsoft.com/office/drawing/2014/main" val="2466255297"/>
                    </a:ext>
                  </a:extLst>
                </a:gridCol>
                <a:gridCol w="1745615">
                  <a:extLst>
                    <a:ext uri="{9D8B030D-6E8A-4147-A177-3AD203B41FA5}">
                      <a16:colId xmlns:a16="http://schemas.microsoft.com/office/drawing/2014/main" val="1780508236"/>
                    </a:ext>
                  </a:extLst>
                </a:gridCol>
              </a:tblGrid>
              <a:tr h="294005">
                <a:tc>
                  <a:txBody>
                    <a:bodyPr/>
                    <a:lstStyle/>
                    <a:p>
                      <a:pPr algn="ctr">
                        <a:lnSpc>
                          <a:spcPct val="115000"/>
                        </a:lnSpc>
                        <a:spcAft>
                          <a:spcPts val="800"/>
                        </a:spcAft>
                      </a:pPr>
                      <a:r>
                        <a:rPr lang="fr-FR" sz="1400" dirty="0">
                          <a:effectLst/>
                        </a:rPr>
                        <a:t>glucose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le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est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scientifique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9877672"/>
                  </a:ext>
                </a:extLst>
              </a:tr>
              <a:tr h="285115">
                <a:tc>
                  <a:txBody>
                    <a:bodyPr/>
                    <a:lstStyle/>
                    <a:p>
                      <a:pPr algn="ctr">
                        <a:lnSpc>
                          <a:spcPct val="115000"/>
                        </a:lnSpc>
                        <a:spcAft>
                          <a:spcPts val="800"/>
                        </a:spcAft>
                      </a:pPr>
                      <a:r>
                        <a:rPr lang="fr-FR" sz="1400">
                          <a:effectLst/>
                        </a:rPr>
                        <a:t>sucre.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nom</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a:effectLst/>
                        </a:rPr>
                        <a:t>le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fr-FR" sz="1400" dirty="0">
                          <a:effectLst/>
                        </a:rPr>
                        <a:t>du</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98282006"/>
                  </a:ext>
                </a:extLst>
              </a:tr>
            </a:tbl>
          </a:graphicData>
        </a:graphic>
      </p:graphicFrame>
    </p:spTree>
    <p:extLst>
      <p:ext uri="{BB962C8B-B14F-4D97-AF65-F5344CB8AC3E}">
        <p14:creationId xmlns:p14="http://schemas.microsoft.com/office/powerpoint/2010/main" val="13826424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dirty="0">
                <a:solidFill>
                  <a:srgbClr val="00B050"/>
                </a:solidFill>
              </a:rPr>
              <a:t>correction</a:t>
            </a:r>
            <a:endParaRPr lang="fr-FR" sz="2400" b="0" i="0" u="none" strike="noStrike" baseline="0" dirty="0">
              <a:solidFill>
                <a:srgbClr val="00B050"/>
              </a:solidFill>
              <a:latin typeface="Calibri" panose="020F0502020204030204" pitchFamily="34" charset="0"/>
            </a:endParaRPr>
          </a:p>
          <a:p>
            <a:endParaRPr lang="fr-FR" sz="2400" dirty="0">
              <a:solidFill>
                <a:srgbClr val="861414"/>
              </a:solidFill>
              <a:latin typeface="Calibri" panose="020F0502020204030204" pitchFamily="34" charset="0"/>
            </a:endParaRPr>
          </a:p>
          <a:p>
            <a:r>
              <a:rPr lang="fr-FR" sz="3200" dirty="0">
                <a:effectLst/>
                <a:latin typeface="Calibri" panose="020F0502020204030204" pitchFamily="34" charset="0"/>
                <a:ea typeface="Calibri" panose="020F0502020204030204" pitchFamily="34" charset="0"/>
                <a:cs typeface="Times New Roman" panose="02020603050405020304" pitchFamily="18" charset="0"/>
              </a:rPr>
              <a:t>C’est de la sorcellerie ! s’est exclamé Stefan</a:t>
            </a:r>
            <a:r>
              <a:rPr lang="fr-FR" dirty="0">
                <a:effectLst/>
                <a:latin typeface="Calibri" panose="020F0502020204030204" pitchFamily="34" charset="0"/>
                <a:ea typeface="Calibri" panose="020F0502020204030204" pitchFamily="34" charset="0"/>
                <a:cs typeface="Times New Roman" panose="02020603050405020304" pitchFamily="18" charset="0"/>
              </a:rPr>
              <a:t>.</a:t>
            </a:r>
            <a:endParaRPr lang="fr-FR" sz="4000" i="0" u="none" strike="noStrike" baseline="0" dirty="0">
              <a:latin typeface="Calibri" panose="020F0502020204030204" pitchFamily="34" charset="0"/>
            </a:endParaRPr>
          </a:p>
          <a:p>
            <a:r>
              <a:rPr lang="fr-FR" sz="3200" dirty="0">
                <a:effectLst/>
                <a:latin typeface="Calibri" panose="020F0502020204030204" pitchFamily="34" charset="0"/>
                <a:ea typeface="Calibri" panose="020F0502020204030204" pitchFamily="34" charset="0"/>
                <a:cs typeface="Times New Roman" panose="02020603050405020304" pitchFamily="18" charset="0"/>
              </a:rPr>
              <a:t>un produit chimique que vous consommez tous les matins. </a:t>
            </a:r>
          </a:p>
          <a:p>
            <a:r>
              <a:rPr lang="fr-FR" sz="3200" dirty="0">
                <a:effectLst/>
                <a:latin typeface="Calibri" panose="020F0502020204030204" pitchFamily="34" charset="0"/>
                <a:ea typeface="Calibri" panose="020F0502020204030204" pitchFamily="34" charset="0"/>
                <a:cs typeface="Times New Roman" panose="02020603050405020304" pitchFamily="18" charset="0"/>
              </a:rPr>
              <a:t>Le glucose est le nom scientifique du sucre.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20215035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16</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16</a:t>
            </a:r>
          </a:p>
          <a:p>
            <a:pPr marL="0" indent="0">
              <a:buNone/>
            </a:pPr>
            <a:endParaRPr lang="fr-FR"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263BB698-030A-449D-A32B-4063D18727E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7624" y="2287223"/>
            <a:ext cx="6444208" cy="4296139"/>
          </a:xfrm>
          <a:prstGeom prst="rect">
            <a:avLst/>
          </a:prstGeom>
        </p:spPr>
      </p:pic>
    </p:spTree>
    <p:extLst>
      <p:ext uri="{BB962C8B-B14F-4D97-AF65-F5344CB8AC3E}">
        <p14:creationId xmlns:p14="http://schemas.microsoft.com/office/powerpoint/2010/main" val="35509473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5141168"/>
          </a:xfrm>
        </p:spPr>
        <p:txBody>
          <a:bodyPr>
            <a:normAutofit fontScale="85000" lnSpcReduction="20000"/>
          </a:bodyPr>
          <a:lstStyle/>
          <a:p>
            <a:r>
              <a:rPr lang="fr-FR" dirty="0">
                <a:solidFill>
                  <a:srgbClr val="861414"/>
                </a:solidFill>
              </a:rPr>
              <a:t>Lis cet extrait 17</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Le sucre ! Pour argenter le verre, mon père utilisait du sucre !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Mais… attends un peu ! Tu le prends où,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ton sucre</a:t>
            </a:r>
            <a:r>
              <a:rPr lang="fr-FR" sz="1800" dirty="0">
                <a:effectLst/>
                <a:latin typeface="Calibri" panose="020F0502020204030204" pitchFamily="34" charset="0"/>
                <a:ea typeface="Calibri" panose="020F0502020204030204" pitchFamily="34" charset="0"/>
                <a:cs typeface="Times New Roman" panose="02020603050405020304" pitchFamily="18" charset="0"/>
              </a:rPr>
              <a:t> ? ai-je demandé à mon père.  Il a souri : « Le sucre, l’usine en commande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une partie</a:t>
            </a:r>
            <a:r>
              <a:rPr lang="fr-FR" sz="1800" dirty="0">
                <a:effectLst/>
                <a:latin typeface="Calibri" panose="020F0502020204030204" pitchFamily="34" charset="0"/>
                <a:ea typeface="Calibri" panose="020F0502020204030204" pitchFamily="34" charset="0"/>
                <a:cs typeface="Times New Roman" panose="02020603050405020304" pitchFamily="18" charset="0"/>
              </a:rPr>
              <a:t>. Le reste, je le prends à la maison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tous les matins</a:t>
            </a:r>
            <a:r>
              <a:rPr lang="fr-FR" sz="1800" dirty="0">
                <a:effectLst/>
                <a:latin typeface="Calibri" panose="020F0502020204030204" pitchFamily="34" charset="0"/>
                <a:ea typeface="Calibri" panose="020F0502020204030204" pitchFamily="34" charset="0"/>
                <a:cs typeface="Times New Roman" panose="02020603050405020304" pitchFamily="18" charset="0"/>
              </a:rPr>
              <a:t>, au petit déjeuner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Tu veux dire que… c’est toi qui as volé le sucre dans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le cellier</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Je l’ai pris ; je ne l’ai pas volé… Il est un peu à moi, ce sucre, non ?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Et maman, elle était au courant ?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Avant toute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cette histoire</a:t>
            </a:r>
            <a:r>
              <a:rPr lang="fr-FR" sz="1800" dirty="0">
                <a:effectLst/>
                <a:latin typeface="Calibri" panose="020F0502020204030204" pitchFamily="34" charset="0"/>
                <a:ea typeface="Calibri" panose="020F0502020204030204" pitchFamily="34" charset="0"/>
                <a:cs typeface="Times New Roman" panose="02020603050405020304" pitchFamily="18" charset="0"/>
              </a:rPr>
              <a:t>, non. Mais là, ma réserve était trop juste, et j’ai dû en prendre bien plus que d’habitude. Alors, j’ai été obligé de lui dire.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Mais pourquoi prendre du sucre chez nous, alors que tu en as dans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ton laboratoire</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Réfléchissez ! Si quelqu’un veut nous voler la recette, il lui suffit de regarder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les commandes</a:t>
            </a:r>
            <a:r>
              <a:rPr lang="fr-FR" sz="1800" dirty="0">
                <a:effectLst/>
                <a:latin typeface="Calibri" panose="020F0502020204030204" pitchFamily="34" charset="0"/>
                <a:ea typeface="Calibri" panose="020F0502020204030204" pitchFamily="34" charset="0"/>
                <a:cs typeface="Times New Roman" panose="02020603050405020304" pitchFamily="18" charset="0"/>
              </a:rPr>
              <a:t> de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produits chimiques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passées</a:t>
            </a:r>
            <a:r>
              <a:rPr lang="fr-FR" sz="1800" dirty="0">
                <a:effectLst/>
                <a:latin typeface="Calibri" panose="020F0502020204030204" pitchFamily="34" charset="0"/>
                <a:ea typeface="Calibri" panose="020F0502020204030204" pitchFamily="34" charset="0"/>
                <a:cs typeface="Times New Roman" panose="02020603050405020304" pitchFamily="18" charset="0"/>
              </a:rPr>
              <a:t> par la verrerie : il saura combien j’utilise de nitrate d’argent ou de soude caustique, et il pourra deviner la formule…</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Mais s’il regarde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les quantités</a:t>
            </a:r>
            <a:r>
              <a:rPr lang="fr-FR" sz="1800" dirty="0">
                <a:effectLst/>
                <a:latin typeface="Calibri" panose="020F0502020204030204" pitchFamily="34" charset="0"/>
                <a:ea typeface="Calibri" panose="020F0502020204030204" pitchFamily="34" charset="0"/>
                <a:cs typeface="Times New Roman" panose="02020603050405020304" pitchFamily="18" charset="0"/>
              </a:rPr>
              <a:t> de sucre, il sera piégé : parce qu’il ne sait pas que tu en prends aussi à la maison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Voilà, tu as tout compris !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J’ai regardé mon père avec admiration en pensant au stratagème qu’il avait mis au point pour tromper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la curiosité</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d’éventuels espions</a:t>
            </a:r>
            <a:r>
              <a:rPr lang="fr-FR" sz="1800" dirty="0">
                <a:effectLst/>
                <a:latin typeface="Calibri" panose="020F0502020204030204" pitchFamily="34" charset="0"/>
                <a:ea typeface="Calibri" panose="020F0502020204030204" pitchFamily="34" charset="0"/>
                <a:cs typeface="Times New Roman" panose="02020603050405020304" pitchFamily="18" charset="0"/>
              </a:rPr>
              <a:t>.</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41977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sz="2800" dirty="0">
                <a:solidFill>
                  <a:srgbClr val="861414"/>
                </a:solidFill>
              </a:rPr>
              <a:t>Défi 17 : </a:t>
            </a:r>
            <a:r>
              <a:rPr lang="fr-FR" sz="2800" b="0" i="0" u="none" strike="noStrike" baseline="0" dirty="0">
                <a:solidFill>
                  <a:srgbClr val="861414"/>
                </a:solidFill>
                <a:latin typeface="Calibri" panose="020F0502020204030204" pitchFamily="34" charset="0"/>
              </a:rPr>
              <a:t>Choisis le bon accord</a:t>
            </a:r>
          </a:p>
          <a:p>
            <a:pPr marL="0" indent="0">
              <a:buNone/>
            </a:pPr>
            <a:endParaRPr lang="fr-FR" sz="2400" dirty="0">
              <a:solidFill>
                <a:srgbClr val="861414"/>
              </a:solidFill>
              <a:latin typeface="Calibri" panose="020F0502020204030204" pitchFamily="34" charset="0"/>
            </a:endParaRPr>
          </a:p>
          <a:p>
            <a:pPr marL="0" indent="0">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7" name="Tableau 6">
            <a:extLst>
              <a:ext uri="{FF2B5EF4-FFF2-40B4-BE49-F238E27FC236}">
                <a16:creationId xmlns:a16="http://schemas.microsoft.com/office/drawing/2014/main" id="{D8D25631-0B78-4BDE-93C6-449AF7092590}"/>
              </a:ext>
            </a:extLst>
          </p:cNvPr>
          <p:cNvGraphicFramePr>
            <a:graphicFrameLocks noGrp="1"/>
          </p:cNvGraphicFramePr>
          <p:nvPr>
            <p:extLst>
              <p:ext uri="{D42A27DB-BD31-4B8C-83A1-F6EECF244321}">
                <p14:modId xmlns:p14="http://schemas.microsoft.com/office/powerpoint/2010/main" val="2889695603"/>
              </p:ext>
            </p:extLst>
          </p:nvPr>
        </p:nvGraphicFramePr>
        <p:xfrm>
          <a:off x="213568" y="2311721"/>
          <a:ext cx="8716864" cy="4032450"/>
        </p:xfrm>
        <a:graphic>
          <a:graphicData uri="http://schemas.openxmlformats.org/drawingml/2006/table">
            <a:tbl>
              <a:tblPr firstRow="1" firstCol="1" bandRow="1">
                <a:tableStyleId>{5940675A-B579-460E-94D1-54222C63F5DA}</a:tableStyleId>
              </a:tblPr>
              <a:tblGrid>
                <a:gridCol w="2857860">
                  <a:extLst>
                    <a:ext uri="{9D8B030D-6E8A-4147-A177-3AD203B41FA5}">
                      <a16:colId xmlns:a16="http://schemas.microsoft.com/office/drawing/2014/main" val="451945474"/>
                    </a:ext>
                  </a:extLst>
                </a:gridCol>
                <a:gridCol w="2988684">
                  <a:extLst>
                    <a:ext uri="{9D8B030D-6E8A-4147-A177-3AD203B41FA5}">
                      <a16:colId xmlns:a16="http://schemas.microsoft.com/office/drawing/2014/main" val="2247154626"/>
                    </a:ext>
                  </a:extLst>
                </a:gridCol>
                <a:gridCol w="2870320">
                  <a:extLst>
                    <a:ext uri="{9D8B030D-6E8A-4147-A177-3AD203B41FA5}">
                      <a16:colId xmlns:a16="http://schemas.microsoft.com/office/drawing/2014/main" val="3755430318"/>
                    </a:ext>
                  </a:extLst>
                </a:gridCol>
              </a:tblGrid>
              <a:tr h="800819">
                <a:tc>
                  <a:txBody>
                    <a:bodyPr/>
                    <a:lstStyle/>
                    <a:p>
                      <a:pPr algn="ctr">
                        <a:lnSpc>
                          <a:spcPct val="107000"/>
                        </a:lnSpc>
                        <a:spcAft>
                          <a:spcPts val="800"/>
                        </a:spcAft>
                      </a:pPr>
                      <a:r>
                        <a:rPr lang="fr-FR" sz="1600" dirty="0">
                          <a:effectLst/>
                        </a:rPr>
                        <a:t>Ton sucre/ sucres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dirty="0">
                          <a:effectLst/>
                        </a:rPr>
                        <a:t>Une parties/ partie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a:effectLst/>
                        </a:rPr>
                        <a:t>Tous / tout les matins</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86274283"/>
                  </a:ext>
                </a:extLst>
              </a:tr>
              <a:tr h="829174">
                <a:tc>
                  <a:txBody>
                    <a:bodyPr/>
                    <a:lstStyle/>
                    <a:p>
                      <a:pPr algn="ctr">
                        <a:lnSpc>
                          <a:spcPct val="107000"/>
                        </a:lnSpc>
                        <a:spcAft>
                          <a:spcPts val="800"/>
                        </a:spcAft>
                      </a:pPr>
                      <a:r>
                        <a:rPr lang="fr-FR" sz="1600" dirty="0">
                          <a:effectLst/>
                        </a:rPr>
                        <a:t>Le cellier / celliers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dirty="0">
                          <a:effectLst/>
                        </a:rPr>
                        <a:t>Cette / cet histoire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a:effectLst/>
                        </a:rPr>
                        <a:t>Ton laboratoires / laboratoire</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94554165"/>
                  </a:ext>
                </a:extLst>
              </a:tr>
              <a:tr h="800819">
                <a:tc>
                  <a:txBody>
                    <a:bodyPr/>
                    <a:lstStyle/>
                    <a:p>
                      <a:pPr algn="ctr">
                        <a:lnSpc>
                          <a:spcPct val="107000"/>
                        </a:lnSpc>
                        <a:spcAft>
                          <a:spcPts val="800"/>
                        </a:spcAft>
                      </a:pPr>
                      <a:r>
                        <a:rPr lang="fr-FR" sz="1600" dirty="0">
                          <a:effectLst/>
                        </a:rPr>
                        <a:t>Les commande / commandes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dirty="0">
                          <a:effectLst/>
                        </a:rPr>
                        <a:t>Les produits chimiques / chimique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600" dirty="0">
                          <a:effectLst/>
                        </a:rPr>
                        <a:t>Les quantité / quantités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21036816"/>
                  </a:ext>
                </a:extLst>
              </a:tr>
              <a:tr h="800819">
                <a:tc gridSpan="3">
                  <a:txBody>
                    <a:bodyPr/>
                    <a:lstStyle/>
                    <a:p>
                      <a:pPr algn="ctr">
                        <a:lnSpc>
                          <a:spcPct val="107000"/>
                        </a:lnSpc>
                        <a:spcAft>
                          <a:spcPts val="800"/>
                        </a:spcAft>
                      </a:pPr>
                      <a:r>
                        <a:rPr lang="fr-FR" sz="1600" dirty="0">
                          <a:effectLst/>
                        </a:rPr>
                        <a:t>La curiosité d’éventuelles / éventuelle / éventuels / éventuel espions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705178838"/>
                  </a:ext>
                </a:extLst>
              </a:tr>
              <a:tr h="800819">
                <a:tc gridSpan="3">
                  <a:txBody>
                    <a:bodyPr/>
                    <a:lstStyle/>
                    <a:p>
                      <a:pPr algn="ctr">
                        <a:lnSpc>
                          <a:spcPct val="107000"/>
                        </a:lnSpc>
                        <a:spcAft>
                          <a:spcPts val="800"/>
                        </a:spcAft>
                      </a:pPr>
                      <a:r>
                        <a:rPr lang="fr-FR" sz="1600" dirty="0">
                          <a:effectLst/>
                        </a:rPr>
                        <a:t>Les commandes de produits passés / passé / passée / passées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69315379"/>
                  </a:ext>
                </a:extLst>
              </a:tr>
            </a:tbl>
          </a:graphicData>
        </a:graphic>
      </p:graphicFrame>
    </p:spTree>
    <p:extLst>
      <p:ext uri="{BB962C8B-B14F-4D97-AF65-F5344CB8AC3E}">
        <p14:creationId xmlns:p14="http://schemas.microsoft.com/office/powerpoint/2010/main" val="39055888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sz="2800" dirty="0">
                <a:solidFill>
                  <a:srgbClr val="00B050"/>
                </a:solidFill>
              </a:rPr>
              <a:t>correction</a:t>
            </a:r>
            <a:endParaRPr lang="fr-FR" sz="2800" b="0" i="0" u="none" strike="noStrike" baseline="0" dirty="0">
              <a:solidFill>
                <a:srgbClr val="00B050"/>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7" name="Tableau 6">
            <a:extLst>
              <a:ext uri="{FF2B5EF4-FFF2-40B4-BE49-F238E27FC236}">
                <a16:creationId xmlns:a16="http://schemas.microsoft.com/office/drawing/2014/main" id="{D8D25631-0B78-4BDE-93C6-449AF7092590}"/>
              </a:ext>
            </a:extLst>
          </p:cNvPr>
          <p:cNvGraphicFramePr>
            <a:graphicFrameLocks noGrp="1"/>
          </p:cNvGraphicFramePr>
          <p:nvPr>
            <p:extLst>
              <p:ext uri="{D42A27DB-BD31-4B8C-83A1-F6EECF244321}">
                <p14:modId xmlns:p14="http://schemas.microsoft.com/office/powerpoint/2010/main" val="4061063849"/>
              </p:ext>
            </p:extLst>
          </p:nvPr>
        </p:nvGraphicFramePr>
        <p:xfrm>
          <a:off x="427136" y="2420887"/>
          <a:ext cx="8259663" cy="3705275"/>
        </p:xfrm>
        <a:graphic>
          <a:graphicData uri="http://schemas.openxmlformats.org/drawingml/2006/table">
            <a:tbl>
              <a:tblPr firstRow="1" firstCol="1" bandRow="1">
                <a:tableStyleId>{5940675A-B579-460E-94D1-54222C63F5DA}</a:tableStyleId>
              </a:tblPr>
              <a:tblGrid>
                <a:gridCol w="2707965">
                  <a:extLst>
                    <a:ext uri="{9D8B030D-6E8A-4147-A177-3AD203B41FA5}">
                      <a16:colId xmlns:a16="http://schemas.microsoft.com/office/drawing/2014/main" val="451945474"/>
                    </a:ext>
                  </a:extLst>
                </a:gridCol>
                <a:gridCol w="2831927">
                  <a:extLst>
                    <a:ext uri="{9D8B030D-6E8A-4147-A177-3AD203B41FA5}">
                      <a16:colId xmlns:a16="http://schemas.microsoft.com/office/drawing/2014/main" val="2247154626"/>
                    </a:ext>
                  </a:extLst>
                </a:gridCol>
                <a:gridCol w="2719771">
                  <a:extLst>
                    <a:ext uri="{9D8B030D-6E8A-4147-A177-3AD203B41FA5}">
                      <a16:colId xmlns:a16="http://schemas.microsoft.com/office/drawing/2014/main" val="3755430318"/>
                    </a:ext>
                  </a:extLst>
                </a:gridCol>
              </a:tblGrid>
              <a:tr h="735844">
                <a:tc>
                  <a:txBody>
                    <a:bodyPr/>
                    <a:lstStyle/>
                    <a:p>
                      <a:pPr algn="ctr">
                        <a:lnSpc>
                          <a:spcPct val="107000"/>
                        </a:lnSpc>
                        <a:spcAft>
                          <a:spcPts val="800"/>
                        </a:spcAft>
                      </a:pPr>
                      <a:r>
                        <a:rPr lang="fr-FR" sz="1400" dirty="0">
                          <a:effectLst/>
                        </a:rPr>
                        <a:t>Ton </a:t>
                      </a:r>
                      <a:r>
                        <a:rPr lang="fr-FR" sz="1400" dirty="0">
                          <a:solidFill>
                            <a:srgbClr val="00B050"/>
                          </a:solidFill>
                          <a:effectLst/>
                        </a:rPr>
                        <a:t>sucre</a:t>
                      </a:r>
                      <a:r>
                        <a:rPr lang="fr-FR" sz="1400" dirty="0">
                          <a:effectLst/>
                        </a:rPr>
                        <a:t>/ </a:t>
                      </a:r>
                      <a:r>
                        <a:rPr lang="fr-FR" sz="1400" strike="sngStrike" dirty="0">
                          <a:effectLst/>
                        </a:rPr>
                        <a:t>sucres</a:t>
                      </a:r>
                      <a:endParaRPr lang="fr-FR" sz="1100" strike="sngStrik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Une </a:t>
                      </a:r>
                      <a:r>
                        <a:rPr lang="fr-FR" sz="1400" strike="sngStrike" dirty="0">
                          <a:effectLst/>
                        </a:rPr>
                        <a:t>parties</a:t>
                      </a:r>
                      <a:r>
                        <a:rPr lang="fr-FR" sz="1400" dirty="0">
                          <a:effectLst/>
                        </a:rPr>
                        <a:t>/ </a:t>
                      </a:r>
                      <a:r>
                        <a:rPr lang="fr-FR" sz="1400" dirty="0">
                          <a:solidFill>
                            <a:srgbClr val="00B050"/>
                          </a:solidFill>
                          <a:effectLst/>
                        </a:rPr>
                        <a:t>partie</a:t>
                      </a:r>
                      <a:endParaRPr lang="fr-FR"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solidFill>
                            <a:srgbClr val="00B050"/>
                          </a:solidFill>
                          <a:effectLst/>
                        </a:rPr>
                        <a:t>Tous</a:t>
                      </a:r>
                      <a:r>
                        <a:rPr lang="fr-FR" sz="1400" dirty="0">
                          <a:effectLst/>
                        </a:rPr>
                        <a:t> / </a:t>
                      </a:r>
                      <a:r>
                        <a:rPr lang="fr-FR" sz="1400" strike="sngStrike" dirty="0">
                          <a:effectLst/>
                        </a:rPr>
                        <a:t>tout</a:t>
                      </a:r>
                      <a:r>
                        <a:rPr lang="fr-FR" sz="1400" dirty="0">
                          <a:effectLst/>
                        </a:rPr>
                        <a:t> les matins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86274283"/>
                  </a:ext>
                </a:extLst>
              </a:tr>
              <a:tr h="761899">
                <a:tc>
                  <a:txBody>
                    <a:bodyPr/>
                    <a:lstStyle/>
                    <a:p>
                      <a:pPr algn="ctr">
                        <a:lnSpc>
                          <a:spcPct val="107000"/>
                        </a:lnSpc>
                        <a:spcAft>
                          <a:spcPts val="800"/>
                        </a:spcAft>
                      </a:pPr>
                      <a:r>
                        <a:rPr lang="fr-FR" sz="1400" dirty="0">
                          <a:effectLst/>
                        </a:rPr>
                        <a:t>Le </a:t>
                      </a:r>
                      <a:r>
                        <a:rPr lang="fr-FR" sz="1400" dirty="0">
                          <a:solidFill>
                            <a:srgbClr val="00B050"/>
                          </a:solidFill>
                          <a:effectLst/>
                        </a:rPr>
                        <a:t>cellier</a:t>
                      </a:r>
                      <a:r>
                        <a:rPr lang="fr-FR" sz="1400" dirty="0">
                          <a:effectLst/>
                        </a:rPr>
                        <a:t> / </a:t>
                      </a:r>
                      <a:r>
                        <a:rPr lang="fr-FR" sz="1400" strike="sngStrike" dirty="0">
                          <a:effectLst/>
                        </a:rPr>
                        <a:t>celliers</a:t>
                      </a:r>
                      <a:endParaRPr lang="fr-FR" sz="1100" strike="sngStrik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solidFill>
                            <a:srgbClr val="00B050"/>
                          </a:solidFill>
                          <a:effectLst/>
                        </a:rPr>
                        <a:t>Cette</a:t>
                      </a:r>
                      <a:r>
                        <a:rPr lang="fr-FR" sz="1400" dirty="0">
                          <a:effectLst/>
                        </a:rPr>
                        <a:t> / </a:t>
                      </a:r>
                      <a:r>
                        <a:rPr lang="fr-FR" sz="1400" strike="sngStrike" dirty="0">
                          <a:effectLst/>
                        </a:rPr>
                        <a:t>cet</a:t>
                      </a:r>
                      <a:r>
                        <a:rPr lang="fr-FR" sz="1400" dirty="0">
                          <a:effectLst/>
                        </a:rPr>
                        <a:t> histoire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Ton </a:t>
                      </a:r>
                      <a:r>
                        <a:rPr lang="fr-FR" sz="1400" strike="sngStrike" dirty="0">
                          <a:effectLst/>
                        </a:rPr>
                        <a:t>laboratoires</a:t>
                      </a:r>
                      <a:r>
                        <a:rPr lang="fr-FR" sz="1400" dirty="0">
                          <a:effectLst/>
                        </a:rPr>
                        <a:t> / </a:t>
                      </a:r>
                      <a:r>
                        <a:rPr lang="fr-FR" sz="1400" dirty="0">
                          <a:solidFill>
                            <a:srgbClr val="00B050"/>
                          </a:solidFill>
                          <a:effectLst/>
                        </a:rPr>
                        <a:t>laboratoire</a:t>
                      </a:r>
                      <a:endParaRPr lang="fr-FR"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94554165"/>
                  </a:ext>
                </a:extLst>
              </a:tr>
              <a:tr h="735844">
                <a:tc>
                  <a:txBody>
                    <a:bodyPr/>
                    <a:lstStyle/>
                    <a:p>
                      <a:pPr algn="ctr">
                        <a:lnSpc>
                          <a:spcPct val="107000"/>
                        </a:lnSpc>
                        <a:spcAft>
                          <a:spcPts val="800"/>
                        </a:spcAft>
                      </a:pPr>
                      <a:r>
                        <a:rPr lang="fr-FR" sz="1400" dirty="0">
                          <a:effectLst/>
                        </a:rPr>
                        <a:t>Les </a:t>
                      </a:r>
                      <a:r>
                        <a:rPr lang="fr-FR" sz="1400" strike="sngStrike" dirty="0">
                          <a:effectLst/>
                        </a:rPr>
                        <a:t>commande</a:t>
                      </a:r>
                      <a:r>
                        <a:rPr lang="fr-FR" sz="1400" dirty="0">
                          <a:effectLst/>
                        </a:rPr>
                        <a:t> / </a:t>
                      </a:r>
                      <a:r>
                        <a:rPr lang="fr-FR" sz="1400" dirty="0">
                          <a:solidFill>
                            <a:srgbClr val="00B050"/>
                          </a:solidFill>
                          <a:effectLst/>
                        </a:rPr>
                        <a:t>commandes</a:t>
                      </a:r>
                      <a:endParaRPr lang="fr-FR"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Les produits </a:t>
                      </a:r>
                      <a:r>
                        <a:rPr lang="fr-FR" sz="1400" dirty="0">
                          <a:solidFill>
                            <a:srgbClr val="00B050"/>
                          </a:solidFill>
                          <a:effectLst/>
                        </a:rPr>
                        <a:t>chimiques</a:t>
                      </a:r>
                      <a:r>
                        <a:rPr lang="fr-FR" sz="1400" dirty="0">
                          <a:effectLst/>
                        </a:rPr>
                        <a:t> / </a:t>
                      </a:r>
                      <a:r>
                        <a:rPr lang="fr-FR" sz="1400" strike="sngStrike" dirty="0">
                          <a:effectLst/>
                        </a:rPr>
                        <a:t>chimique</a:t>
                      </a:r>
                      <a:endParaRPr lang="fr-FR" sz="1100" strike="sngStrik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fr-FR" sz="1400" dirty="0">
                          <a:effectLst/>
                        </a:rPr>
                        <a:t>Les </a:t>
                      </a:r>
                      <a:r>
                        <a:rPr lang="fr-FR" sz="1400" strike="sngStrike" dirty="0">
                          <a:effectLst/>
                        </a:rPr>
                        <a:t>quantité</a:t>
                      </a:r>
                      <a:r>
                        <a:rPr lang="fr-FR" sz="1400" dirty="0">
                          <a:effectLst/>
                        </a:rPr>
                        <a:t> / </a:t>
                      </a:r>
                      <a:r>
                        <a:rPr lang="fr-FR" sz="1400" dirty="0">
                          <a:solidFill>
                            <a:srgbClr val="00B050"/>
                          </a:solidFill>
                          <a:effectLst/>
                        </a:rPr>
                        <a:t>quantités</a:t>
                      </a:r>
                      <a:endParaRPr lang="fr-FR"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21036816"/>
                  </a:ext>
                </a:extLst>
              </a:tr>
              <a:tr h="735844">
                <a:tc gridSpan="3">
                  <a:txBody>
                    <a:bodyPr/>
                    <a:lstStyle/>
                    <a:p>
                      <a:pPr algn="ctr">
                        <a:lnSpc>
                          <a:spcPct val="107000"/>
                        </a:lnSpc>
                        <a:spcAft>
                          <a:spcPts val="800"/>
                        </a:spcAft>
                      </a:pPr>
                      <a:r>
                        <a:rPr lang="fr-FR" sz="1400" dirty="0">
                          <a:effectLst/>
                        </a:rPr>
                        <a:t>La curiosité </a:t>
                      </a:r>
                      <a:r>
                        <a:rPr lang="fr-FR" sz="1400" strike="sngStrike" dirty="0">
                          <a:effectLst/>
                        </a:rPr>
                        <a:t>d’éventuelles</a:t>
                      </a:r>
                      <a:r>
                        <a:rPr lang="fr-FR" sz="1400" dirty="0">
                          <a:effectLst/>
                        </a:rPr>
                        <a:t> / </a:t>
                      </a:r>
                      <a:r>
                        <a:rPr lang="fr-FR" sz="1400" strike="sngStrike" dirty="0">
                          <a:effectLst/>
                        </a:rPr>
                        <a:t>éventuelle</a:t>
                      </a:r>
                      <a:r>
                        <a:rPr lang="fr-FR" sz="1400" dirty="0">
                          <a:effectLst/>
                        </a:rPr>
                        <a:t> / </a:t>
                      </a:r>
                      <a:r>
                        <a:rPr lang="fr-FR" sz="1400" dirty="0">
                          <a:solidFill>
                            <a:srgbClr val="00B050"/>
                          </a:solidFill>
                          <a:effectLst/>
                        </a:rPr>
                        <a:t>éventuels</a:t>
                      </a:r>
                      <a:r>
                        <a:rPr lang="fr-FR" sz="1400" dirty="0">
                          <a:effectLst/>
                        </a:rPr>
                        <a:t> / </a:t>
                      </a:r>
                      <a:r>
                        <a:rPr lang="fr-FR" sz="1400" strike="sngStrike" dirty="0">
                          <a:effectLst/>
                        </a:rPr>
                        <a:t>éventuel</a:t>
                      </a:r>
                      <a:r>
                        <a:rPr lang="fr-FR" sz="1400" dirty="0">
                          <a:effectLst/>
                        </a:rPr>
                        <a:t> espions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705178838"/>
                  </a:ext>
                </a:extLst>
              </a:tr>
              <a:tr h="735844">
                <a:tc gridSpan="3">
                  <a:txBody>
                    <a:bodyPr/>
                    <a:lstStyle/>
                    <a:p>
                      <a:pPr algn="ctr">
                        <a:lnSpc>
                          <a:spcPct val="107000"/>
                        </a:lnSpc>
                        <a:spcAft>
                          <a:spcPts val="800"/>
                        </a:spcAft>
                      </a:pPr>
                      <a:r>
                        <a:rPr lang="fr-FR" sz="1400" dirty="0">
                          <a:solidFill>
                            <a:schemeClr val="tx1"/>
                          </a:solidFill>
                          <a:effectLst/>
                        </a:rPr>
                        <a:t>Les commandes de produits </a:t>
                      </a:r>
                      <a:r>
                        <a:rPr lang="fr-FR" sz="1400" strike="sngStrike" dirty="0">
                          <a:solidFill>
                            <a:schemeClr val="tx1"/>
                          </a:solidFill>
                          <a:effectLst/>
                        </a:rPr>
                        <a:t>passés</a:t>
                      </a:r>
                      <a:r>
                        <a:rPr lang="fr-FR" sz="1400" dirty="0">
                          <a:solidFill>
                            <a:schemeClr val="tx1"/>
                          </a:solidFill>
                          <a:effectLst/>
                        </a:rPr>
                        <a:t> / </a:t>
                      </a:r>
                      <a:r>
                        <a:rPr lang="fr-FR" sz="1400" strike="sngStrike" dirty="0">
                          <a:solidFill>
                            <a:schemeClr val="tx1"/>
                          </a:solidFill>
                          <a:effectLst/>
                        </a:rPr>
                        <a:t>passé</a:t>
                      </a:r>
                      <a:r>
                        <a:rPr lang="fr-FR" sz="1400" dirty="0">
                          <a:solidFill>
                            <a:schemeClr val="tx1"/>
                          </a:solidFill>
                          <a:effectLst/>
                        </a:rPr>
                        <a:t> / </a:t>
                      </a:r>
                      <a:r>
                        <a:rPr lang="fr-FR" sz="1400" strike="sngStrike" dirty="0">
                          <a:solidFill>
                            <a:schemeClr val="tx1"/>
                          </a:solidFill>
                          <a:effectLst/>
                        </a:rPr>
                        <a:t>passée</a:t>
                      </a:r>
                      <a:r>
                        <a:rPr lang="fr-FR" sz="1400" dirty="0">
                          <a:solidFill>
                            <a:schemeClr val="tx1"/>
                          </a:solidFill>
                          <a:effectLst/>
                        </a:rPr>
                        <a:t> / </a:t>
                      </a:r>
                      <a:r>
                        <a:rPr lang="fr-FR" sz="1400" strike="noStrike" dirty="0">
                          <a:solidFill>
                            <a:srgbClr val="00B050"/>
                          </a:solidFill>
                          <a:effectLst/>
                        </a:rPr>
                        <a:t>passées</a:t>
                      </a:r>
                      <a:endParaRPr lang="fr-FR" sz="1100" strike="noStrike"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69315379"/>
                  </a:ext>
                </a:extLst>
              </a:tr>
            </a:tbl>
          </a:graphicData>
        </a:graphic>
      </p:graphicFrame>
    </p:spTree>
    <p:extLst>
      <p:ext uri="{BB962C8B-B14F-4D97-AF65-F5344CB8AC3E}">
        <p14:creationId xmlns:p14="http://schemas.microsoft.com/office/powerpoint/2010/main" val="1300149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323528" y="1600200"/>
            <a:ext cx="8363272" cy="4525963"/>
          </a:xfrm>
        </p:spPr>
        <p:txBody>
          <a:bodyPr>
            <a:normAutofit fontScale="92500" lnSpcReduction="10000"/>
          </a:bodyPr>
          <a:lstStyle/>
          <a:p>
            <a:r>
              <a:rPr lang="fr-FR" dirty="0">
                <a:solidFill>
                  <a:srgbClr val="861414"/>
                </a:solidFill>
              </a:rPr>
              <a:t>Lis cet extrait 2</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C’est ici que je travaille : à la verrerie de Goetzenbruck, au cœur de la partie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septentrionale</a:t>
            </a:r>
            <a:r>
              <a:rPr lang="fr-FR" sz="1900" dirty="0">
                <a:effectLst/>
                <a:latin typeface="Calibri" panose="020F0502020204030204" pitchFamily="34" charset="0"/>
                <a:ea typeface="Calibri" panose="020F0502020204030204" pitchFamily="34" charset="0"/>
                <a:cs typeface="Times New Roman" panose="02020603050405020304" pitchFamily="18" charset="0"/>
              </a:rPr>
              <a:t> du massif des Vosges. « Ouh ! Ça n’a pas l’air d’aller fort… » Voici Stefan : c’est mon meilleur ami. « Ne m’en parle pas : ma mère m’accuse d’avoir volé un demi-kilo de sucre. » Stefan a treize ans et demi et nous travaillons dans la même équipe. « Fichtre ! Un demi-kilo… il y en a déjà pour quelques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sous</a:t>
            </a:r>
            <a:r>
              <a:rPr lang="fr-FR" sz="1900" dirty="0">
                <a:effectLst/>
                <a:latin typeface="Calibri" panose="020F0502020204030204" pitchFamily="34" charset="0"/>
                <a:ea typeface="Calibri" panose="020F0502020204030204" pitchFamily="34" charset="0"/>
                <a:cs typeface="Times New Roman" panose="02020603050405020304" pitchFamily="18" charset="0"/>
              </a:rPr>
              <a:t> ! </a:t>
            </a:r>
          </a:p>
          <a:p>
            <a:pPr marL="342900" lvl="0" indent="-342900">
              <a:lnSpc>
                <a:spcPct val="107000"/>
              </a:lnSpc>
              <a:spcAft>
                <a:spcPts val="800"/>
              </a:spcAft>
              <a:buFont typeface="Calibri" panose="020F0502020204030204" pitchFamily="34" charset="0"/>
              <a:buChar char="-"/>
            </a:pPr>
            <a:r>
              <a:rPr lang="fr-FR" sz="1900" dirty="0">
                <a:effectLst/>
                <a:latin typeface="Calibri" panose="020F0502020204030204" pitchFamily="34" charset="0"/>
                <a:ea typeface="Calibri" panose="020F0502020204030204" pitchFamily="34" charset="0"/>
                <a:cs typeface="Times New Roman" panose="02020603050405020304" pitchFamily="18" charset="0"/>
              </a:rPr>
              <a:t>Oh ! Les gamins ! </a:t>
            </a:r>
            <a:r>
              <a:rPr lang="fr-FR" sz="1900" dirty="0" err="1">
                <a:effectLst/>
                <a:latin typeface="Calibri" panose="020F0502020204030204" pitchFamily="34" charset="0"/>
                <a:ea typeface="Calibri" panose="020F0502020204030204" pitchFamily="34" charset="0"/>
                <a:cs typeface="Times New Roman" panose="02020603050405020304" pitchFamily="18" charset="0"/>
              </a:rPr>
              <a:t>Z’êtes</a:t>
            </a:r>
            <a:r>
              <a:rPr lang="fr-FR" sz="1900" dirty="0">
                <a:effectLst/>
                <a:latin typeface="Calibri" panose="020F0502020204030204" pitchFamily="34" charset="0"/>
                <a:ea typeface="Calibri" panose="020F0502020204030204" pitchFamily="34" charset="0"/>
                <a:cs typeface="Times New Roman" panose="02020603050405020304" pitchFamily="18" charset="0"/>
              </a:rPr>
              <a:t> pas là pour papoter ! » </a:t>
            </a:r>
          </a:p>
          <a:p>
            <a:pPr marL="0" indent="0">
              <a:lnSpc>
                <a:spcPct val="107000"/>
              </a:lnSpc>
              <a:spcAft>
                <a:spcPts val="800"/>
              </a:spcAft>
              <a:buNone/>
            </a:pPr>
            <a:r>
              <a:rPr lang="fr-FR" sz="1900" dirty="0">
                <a:effectLst/>
                <a:latin typeface="Calibri" panose="020F0502020204030204" pitchFamily="34" charset="0"/>
                <a:ea typeface="Calibri" panose="020F0502020204030204" pitchFamily="34" charset="0"/>
                <a:cs typeface="Times New Roman" panose="02020603050405020304" pitchFamily="18" charset="0"/>
              </a:rPr>
              <a:t>Lui, c’est Carl, notre chef de place. C’est lui qui dirige notre petit groupe. S’il nous traite de gamins, c’est normal. C’est comme ça qu’on nous appelle, ici. Les gamins, ce sont les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verriers</a:t>
            </a:r>
            <a:r>
              <a:rPr lang="fr-FR" sz="1900" dirty="0">
                <a:effectLst/>
                <a:latin typeface="Calibri" panose="020F0502020204030204" pitchFamily="34" charset="0"/>
                <a:ea typeface="Calibri" panose="020F0502020204030204" pitchFamily="34" charset="0"/>
                <a:cs typeface="Times New Roman" panose="02020603050405020304" pitchFamily="18" charset="0"/>
              </a:rPr>
              <a:t> débutants qui sont au service des souffleurs de verre. Nous sommes chargés de transporter les pièces pour aller les réchauffer dans les fours. Ça demande un peu de force, mais surtout beaucoup </a:t>
            </a:r>
            <a:r>
              <a:rPr lang="fr-FR" sz="1900" b="1" dirty="0">
                <a:effectLst/>
                <a:latin typeface="Calibri" panose="020F0502020204030204" pitchFamily="34" charset="0"/>
                <a:ea typeface="Calibri" panose="020F0502020204030204" pitchFamily="34" charset="0"/>
                <a:cs typeface="Times New Roman" panose="02020603050405020304" pitchFamily="18" charset="0"/>
              </a:rPr>
              <a:t>d’adresse</a:t>
            </a:r>
            <a:r>
              <a:rPr lang="fr-FR" sz="19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196120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17</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17</a:t>
            </a:r>
          </a:p>
          <a:p>
            <a:pPr marL="0" indent="0">
              <a:buNone/>
            </a:pPr>
            <a:endParaRPr lang="fr-FR" dirty="0">
              <a:solidFill>
                <a:srgbClr val="861414"/>
              </a:solidFill>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5" name="Image 4">
            <a:extLst>
              <a:ext uri="{FF2B5EF4-FFF2-40B4-BE49-F238E27FC236}">
                <a16:creationId xmlns:a16="http://schemas.microsoft.com/office/drawing/2014/main" id="{B769DD4D-483E-411E-8468-6D40FF1EC1D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36506" y="2348880"/>
            <a:ext cx="5266497" cy="3949873"/>
          </a:xfrm>
          <a:prstGeom prst="rect">
            <a:avLst/>
          </a:prstGeom>
        </p:spPr>
      </p:pic>
    </p:spTree>
    <p:extLst>
      <p:ext uri="{BB962C8B-B14F-4D97-AF65-F5344CB8AC3E}">
        <p14:creationId xmlns:p14="http://schemas.microsoft.com/office/powerpoint/2010/main" val="21459135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fontScale="92500" lnSpcReduction="10000"/>
          </a:bodyPr>
          <a:lstStyle/>
          <a:p>
            <a:r>
              <a:rPr lang="fr-FR" dirty="0">
                <a:solidFill>
                  <a:srgbClr val="861414"/>
                </a:solidFill>
              </a:rPr>
              <a:t>Lis cet extrait 18</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Mais</a:t>
            </a:r>
            <a:r>
              <a:rPr lang="fr-FR" sz="1800" dirty="0">
                <a:effectLst/>
                <a:latin typeface="Calibri" panose="020F0502020204030204" pitchFamily="34" charset="0"/>
                <a:ea typeface="Calibri" panose="020F0502020204030204" pitchFamily="34" charset="0"/>
                <a:cs typeface="Times New Roman" panose="02020603050405020304" pitchFamily="18" charset="0"/>
              </a:rPr>
              <a:t>, Monsieur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Buchmann</a:t>
            </a:r>
            <a:r>
              <a:rPr lang="fr-FR" sz="1800" dirty="0">
                <a:effectLst/>
                <a:latin typeface="Calibri" panose="020F0502020204030204" pitchFamily="34" charset="0"/>
                <a:ea typeface="Calibri" panose="020F0502020204030204" pitchFamily="34" charset="0"/>
                <a:cs typeface="Times New Roman" panose="02020603050405020304" pitchFamily="18" charset="0"/>
              </a:rPr>
              <a:t>… a demandé mon camarade.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Pourquoi</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expliquer tout ça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maintenant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p>
          <a:p>
            <a:pPr marL="342900" lvl="0" indent="-342900">
              <a:lnSpc>
                <a:spcPct val="107000"/>
              </a:lnSpc>
              <a:spcAft>
                <a:spcPts val="800"/>
              </a:spcAft>
              <a:buFont typeface="Calibri" panose="020F050202020403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Parce</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que</a:t>
            </a:r>
            <a:r>
              <a:rPr lang="fr-FR" sz="1800" dirty="0">
                <a:effectLst/>
                <a:latin typeface="Calibri" panose="020F0502020204030204" pitchFamily="34" charset="0"/>
                <a:ea typeface="Calibri" panose="020F0502020204030204" pitchFamily="34" charset="0"/>
                <a:cs typeface="Times New Roman" panose="02020603050405020304" pitchFamily="18" charset="0"/>
              </a:rPr>
              <a:t>, à force de parler de cette histoire de sucre à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tout le monde</a:t>
            </a:r>
            <a:r>
              <a:rPr lang="fr-FR" sz="1800" dirty="0">
                <a:effectLst/>
                <a:latin typeface="Calibri" panose="020F0502020204030204" pitchFamily="34" charset="0"/>
                <a:ea typeface="Calibri" panose="020F0502020204030204" pitchFamily="34" charset="0"/>
                <a:cs typeface="Times New Roman" panose="02020603050405020304" pitchFamily="18" charset="0"/>
              </a:rPr>
              <a:t>, vous allez finir par mettre toute la vallée au courant ! Ce type au chapeau par exemple, il n’est pas journaliste : il travaille à la verrerie de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Vallérysthal</a:t>
            </a:r>
            <a:r>
              <a:rPr lang="fr-FR" sz="1800" dirty="0">
                <a:effectLst/>
                <a:latin typeface="Calibri" panose="020F0502020204030204" pitchFamily="34" charset="0"/>
                <a:ea typeface="Calibri" panose="020F0502020204030204" pitchFamily="34" charset="0"/>
                <a:cs typeface="Times New Roman" panose="02020603050405020304" pitchFamily="18" charset="0"/>
              </a:rPr>
              <a:t> ! Je l’ai déjà aperçu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là-bas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nSpc>
                <a:spcPct val="107000"/>
              </a:lnSpc>
              <a:spcAft>
                <a:spcPts val="800"/>
              </a:spcAft>
              <a:buNone/>
            </a:pPr>
            <a:r>
              <a:rPr lang="fr-FR" sz="1800" b="1" dirty="0">
                <a:effectLst/>
                <a:latin typeface="Calibri" panose="020F0502020204030204" pitchFamily="34" charset="0"/>
                <a:ea typeface="Calibri" panose="020F0502020204030204" pitchFamily="34" charset="0"/>
                <a:cs typeface="Times New Roman" panose="02020603050405020304" pitchFamily="18" charset="0"/>
              </a:rPr>
              <a:t>Ainsi</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sans</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en douter, nous avions mis en danger la formule secrète de la verrerie Walter Berger &amp; Cie…</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Ça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alors</a:t>
            </a:r>
            <a:r>
              <a:rPr lang="fr-FR" sz="1800" dirty="0">
                <a:effectLst/>
                <a:latin typeface="Calibri" panose="020F0502020204030204" pitchFamily="34" charset="0"/>
                <a:ea typeface="Calibri" panose="020F0502020204030204" pitchFamily="34" charset="0"/>
                <a:cs typeface="Times New Roman" panose="02020603050405020304" pitchFamily="18" charset="0"/>
              </a:rPr>
              <a:t> ! ai-je bredouillé en repensant à mes gesticulations de ces dernières semaines…</a:t>
            </a:r>
          </a:p>
          <a:p>
            <a:pPr marL="342900" lvl="0" indent="-342900">
              <a:lnSpc>
                <a:spcPct val="107000"/>
              </a:lnSpc>
              <a:spcAft>
                <a:spcPts val="800"/>
              </a:spcAft>
              <a:buFont typeface="Calibri" panose="020F050202020403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Et puis</a:t>
            </a:r>
            <a:r>
              <a:rPr lang="fr-FR" sz="1800" dirty="0">
                <a:effectLst/>
                <a:latin typeface="Calibri" panose="020F0502020204030204" pitchFamily="34" charset="0"/>
                <a:ea typeface="Calibri" panose="020F0502020204030204" pitchFamily="34" charset="0"/>
                <a:cs typeface="Times New Roman" panose="02020603050405020304" pitchFamily="18" charset="0"/>
              </a:rPr>
              <a:t>, pour tout vous dire, a ajouté papa,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même</a:t>
            </a:r>
            <a:r>
              <a:rPr lang="fr-FR" sz="1800" dirty="0">
                <a:effectLst/>
                <a:latin typeface="Calibri" panose="020F0502020204030204" pitchFamily="34" charset="0"/>
                <a:ea typeface="Calibri" panose="020F0502020204030204" pitchFamily="34" charset="0"/>
                <a:cs typeface="Times New Roman" panose="02020603050405020304" pitchFamily="18" charset="0"/>
              </a:rPr>
              <a:t> si vous connaissez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maintenant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certains des composants de l’argenture, vous ne savez pas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encore</a:t>
            </a:r>
            <a:r>
              <a:rPr lang="fr-FR" sz="1800" dirty="0">
                <a:effectLst/>
                <a:latin typeface="Calibri" panose="020F0502020204030204" pitchFamily="34" charset="0"/>
                <a:ea typeface="Calibri" panose="020F0502020204030204" pitchFamily="34" charset="0"/>
                <a:cs typeface="Times New Roman" panose="02020603050405020304" pitchFamily="18" charset="0"/>
              </a:rPr>
              <a:t> tout : il vous manque les proportions exactes, les temps de préparation, l’ordre des mélanges… Et ces secrets-là, je les garde pour moi !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897633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fontScale="62500" lnSpcReduction="20000"/>
          </a:bodyPr>
          <a:lstStyle/>
          <a:p>
            <a:r>
              <a:rPr lang="fr-FR" sz="2800" dirty="0">
                <a:solidFill>
                  <a:srgbClr val="861414"/>
                </a:solidFill>
              </a:rPr>
              <a:t>Défi 18 : </a:t>
            </a:r>
            <a:r>
              <a:rPr lang="fr-FR" sz="2400" b="0" i="0" u="none" strike="noStrike" baseline="0" dirty="0">
                <a:solidFill>
                  <a:srgbClr val="861414"/>
                </a:solidFill>
                <a:latin typeface="Calibri" panose="020F0502020204030204" pitchFamily="34" charset="0"/>
              </a:rPr>
              <a:t>Complète avec les mots du fichier Pas touche !</a:t>
            </a:r>
          </a:p>
          <a:p>
            <a:pPr marL="0" indent="0">
              <a:buNone/>
            </a:pPr>
            <a:endParaRPr lang="fr-FR" sz="2400" dirty="0">
              <a:solidFill>
                <a:srgbClr val="861414"/>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buNone/>
            </a:pPr>
            <a:endParaRPr lang="fr-FR" sz="2400" dirty="0">
              <a:solidFill>
                <a:srgbClr val="861414"/>
              </a:solidFill>
              <a:latin typeface="Calibri" panose="020F0502020204030204" pitchFamily="34" charset="0"/>
            </a:endParaRP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Monsieur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Buchmann</a:t>
            </a:r>
            <a:r>
              <a:rPr lang="fr-FR" sz="1800" dirty="0">
                <a:effectLst/>
                <a:latin typeface="Calibri" panose="020F0502020204030204" pitchFamily="34" charset="0"/>
                <a:ea typeface="Calibri" panose="020F0502020204030204" pitchFamily="34" charset="0"/>
                <a:cs typeface="Times New Roman" panose="02020603050405020304" pitchFamily="18" charset="0"/>
              </a:rPr>
              <a:t>… a demandé mon camarade.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expliquer tout ça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______________</a:t>
            </a:r>
            <a:r>
              <a:rPr lang="fr-FR"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50000"/>
              </a:lnSpc>
              <a:spcAft>
                <a:spcPts val="800"/>
              </a:spcAft>
              <a:buFont typeface="Calibri" panose="020F0502020204030204" pitchFamily="34" charset="0"/>
              <a:buChar char="-"/>
            </a:pP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à force de parler de cette histoire de sucre à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vous allez finir par mettre toute la vallée au courant ! Ce type au chapeau par exemple, il n’est pas journaliste : il travaille à la verrerie de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Vallérysthal</a:t>
            </a:r>
            <a:r>
              <a:rPr lang="fr-FR" sz="1800" dirty="0">
                <a:effectLst/>
                <a:latin typeface="Calibri" panose="020F0502020204030204" pitchFamily="34" charset="0"/>
                <a:ea typeface="Calibri" panose="020F0502020204030204" pitchFamily="34" charset="0"/>
                <a:cs typeface="Times New Roman" panose="02020603050405020304" pitchFamily="18" charset="0"/>
              </a:rPr>
              <a:t> ! Je l’ai déjà aperçu </a:t>
            </a: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__________</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lnSpc>
                <a:spcPct val="150000"/>
              </a:lnSpc>
              <a:spcAft>
                <a:spcPts val="800"/>
              </a:spcAft>
              <a:buNone/>
            </a:pP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en douter, nous avions mis en danger la formule secrète de la verrerie Walter Berger &amp; Cie…</a:t>
            </a: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Ça </a:t>
            </a: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ai-je bredouillé en repensant à mes gesticulations de ces dernières semaines…</a:t>
            </a:r>
          </a:p>
          <a:p>
            <a:pPr marL="342900" lvl="0" indent="-342900">
              <a:lnSpc>
                <a:spcPct val="150000"/>
              </a:lnSpc>
              <a:spcAft>
                <a:spcPts val="800"/>
              </a:spcAft>
              <a:buFont typeface="Calibri" panose="020F0502020204030204" pitchFamily="34" charset="0"/>
              <a:buChar char="-"/>
            </a:pP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pour tout vous dire, a ajouté papa,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si vous connaissez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certains des composants de l’argenture, vous ne savez pas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_______________</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tout : il vous manque les proportions exactes, les temps de préparation, l’ordre des mélanges… Et ces secrets-là, je les garde pour moi ! »</a:t>
            </a:r>
          </a:p>
          <a:p>
            <a:pPr marL="0" indent="0">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graphicFrame>
        <p:nvGraphicFramePr>
          <p:cNvPr id="4" name="Tableau 4">
            <a:extLst>
              <a:ext uri="{FF2B5EF4-FFF2-40B4-BE49-F238E27FC236}">
                <a16:creationId xmlns:a16="http://schemas.microsoft.com/office/drawing/2014/main" id="{6F96096D-7591-4443-AAEA-708CEAC275ED}"/>
              </a:ext>
            </a:extLst>
          </p:cNvPr>
          <p:cNvGraphicFramePr>
            <a:graphicFrameLocks noGrp="1"/>
          </p:cNvGraphicFramePr>
          <p:nvPr>
            <p:extLst>
              <p:ext uri="{D42A27DB-BD31-4B8C-83A1-F6EECF244321}">
                <p14:modId xmlns:p14="http://schemas.microsoft.com/office/powerpoint/2010/main" val="1121173062"/>
              </p:ext>
            </p:extLst>
          </p:nvPr>
        </p:nvGraphicFramePr>
        <p:xfrm>
          <a:off x="457200" y="1916832"/>
          <a:ext cx="8003235" cy="1163568"/>
        </p:xfrm>
        <a:graphic>
          <a:graphicData uri="http://schemas.openxmlformats.org/drawingml/2006/table">
            <a:tbl>
              <a:tblPr firstRow="1" bandRow="1">
                <a:tableStyleId>{5940675A-B579-460E-94D1-54222C63F5DA}</a:tableStyleId>
              </a:tblPr>
              <a:tblGrid>
                <a:gridCol w="1600647">
                  <a:extLst>
                    <a:ext uri="{9D8B030D-6E8A-4147-A177-3AD203B41FA5}">
                      <a16:colId xmlns:a16="http://schemas.microsoft.com/office/drawing/2014/main" val="3194699738"/>
                    </a:ext>
                  </a:extLst>
                </a:gridCol>
                <a:gridCol w="1600647">
                  <a:extLst>
                    <a:ext uri="{9D8B030D-6E8A-4147-A177-3AD203B41FA5}">
                      <a16:colId xmlns:a16="http://schemas.microsoft.com/office/drawing/2014/main" val="2808869695"/>
                    </a:ext>
                  </a:extLst>
                </a:gridCol>
                <a:gridCol w="1600647">
                  <a:extLst>
                    <a:ext uri="{9D8B030D-6E8A-4147-A177-3AD203B41FA5}">
                      <a16:colId xmlns:a16="http://schemas.microsoft.com/office/drawing/2014/main" val="2322517245"/>
                    </a:ext>
                  </a:extLst>
                </a:gridCol>
                <a:gridCol w="1600647">
                  <a:extLst>
                    <a:ext uri="{9D8B030D-6E8A-4147-A177-3AD203B41FA5}">
                      <a16:colId xmlns:a16="http://schemas.microsoft.com/office/drawing/2014/main" val="1546707064"/>
                    </a:ext>
                  </a:extLst>
                </a:gridCol>
                <a:gridCol w="1600647">
                  <a:extLst>
                    <a:ext uri="{9D8B030D-6E8A-4147-A177-3AD203B41FA5}">
                      <a16:colId xmlns:a16="http://schemas.microsoft.com/office/drawing/2014/main" val="1111469133"/>
                    </a:ext>
                  </a:extLst>
                </a:gridCol>
              </a:tblGrid>
              <a:tr h="432048">
                <a:tc>
                  <a:txBody>
                    <a:bodyPr/>
                    <a:lstStyle/>
                    <a:p>
                      <a:pPr algn="ctr"/>
                      <a:r>
                        <a:rPr lang="fr-FR" dirty="0"/>
                        <a:t>tout le monde</a:t>
                      </a:r>
                    </a:p>
                  </a:txBody>
                  <a:tcPr anchor="ctr">
                    <a:solidFill>
                      <a:schemeClr val="accent1">
                        <a:lumMod val="60000"/>
                        <a:lumOff val="40000"/>
                      </a:schemeClr>
                    </a:solidFill>
                  </a:tcPr>
                </a:tc>
                <a:tc>
                  <a:txBody>
                    <a:bodyPr/>
                    <a:lstStyle/>
                    <a:p>
                      <a:pPr algn="ctr"/>
                      <a:r>
                        <a:rPr lang="fr-FR" dirty="0"/>
                        <a:t>pourquoi</a:t>
                      </a:r>
                    </a:p>
                  </a:txBody>
                  <a:tcPr anchor="ctr">
                    <a:solidFill>
                      <a:schemeClr val="accent1">
                        <a:lumMod val="60000"/>
                        <a:lumOff val="40000"/>
                      </a:schemeClr>
                    </a:solidFill>
                  </a:tcPr>
                </a:tc>
                <a:tc>
                  <a:txBody>
                    <a:bodyPr/>
                    <a:lstStyle/>
                    <a:p>
                      <a:pPr algn="ctr"/>
                      <a:r>
                        <a:rPr lang="fr-FR" dirty="0"/>
                        <a:t>mais</a:t>
                      </a:r>
                    </a:p>
                  </a:txBody>
                  <a:tcPr anchor="ctr">
                    <a:solidFill>
                      <a:schemeClr val="accent1">
                        <a:lumMod val="60000"/>
                        <a:lumOff val="40000"/>
                      </a:schemeClr>
                    </a:solidFill>
                  </a:tcPr>
                </a:tc>
                <a:tc>
                  <a:txBody>
                    <a:bodyPr/>
                    <a:lstStyle/>
                    <a:p>
                      <a:pPr algn="ctr"/>
                      <a:r>
                        <a:rPr lang="fr-FR" dirty="0"/>
                        <a:t>maintenant</a:t>
                      </a:r>
                    </a:p>
                  </a:txBody>
                  <a:tcPr anchor="ctr">
                    <a:solidFill>
                      <a:schemeClr val="accent1">
                        <a:lumMod val="60000"/>
                        <a:lumOff val="40000"/>
                      </a:schemeClr>
                    </a:solidFill>
                  </a:tcPr>
                </a:tc>
                <a:tc>
                  <a:txBody>
                    <a:bodyPr/>
                    <a:lstStyle/>
                    <a:p>
                      <a:pPr algn="ctr"/>
                      <a:r>
                        <a:rPr lang="fr-FR" dirty="0"/>
                        <a:t>Parce que</a:t>
                      </a:r>
                    </a:p>
                  </a:txBody>
                  <a:tcPr anchor="ctr">
                    <a:solidFill>
                      <a:schemeClr val="accent1">
                        <a:lumMod val="60000"/>
                        <a:lumOff val="40000"/>
                      </a:schemeClr>
                    </a:solidFill>
                  </a:tcPr>
                </a:tc>
                <a:extLst>
                  <a:ext uri="{0D108BD9-81ED-4DB2-BD59-A6C34878D82A}">
                    <a16:rowId xmlns:a16="http://schemas.microsoft.com/office/drawing/2014/main" val="506881496"/>
                  </a:ext>
                </a:extLst>
              </a:tr>
              <a:tr h="347862">
                <a:tc>
                  <a:txBody>
                    <a:bodyPr/>
                    <a:lstStyle/>
                    <a:p>
                      <a:pPr algn="ctr"/>
                      <a:r>
                        <a:rPr lang="fr-FR" dirty="0"/>
                        <a:t>alors</a:t>
                      </a:r>
                    </a:p>
                  </a:txBody>
                  <a:tcPr anchor="ctr">
                    <a:solidFill>
                      <a:schemeClr val="accent2">
                        <a:lumMod val="60000"/>
                        <a:lumOff val="40000"/>
                      </a:schemeClr>
                    </a:solidFill>
                  </a:tcPr>
                </a:tc>
                <a:tc>
                  <a:txBody>
                    <a:bodyPr/>
                    <a:lstStyle/>
                    <a:p>
                      <a:pPr algn="ctr"/>
                      <a:r>
                        <a:rPr lang="fr-FR" dirty="0"/>
                        <a:t>là-bas</a:t>
                      </a:r>
                    </a:p>
                  </a:txBody>
                  <a:tcPr anchor="ctr">
                    <a:solidFill>
                      <a:schemeClr val="accent2">
                        <a:lumMod val="60000"/>
                        <a:lumOff val="40000"/>
                      </a:schemeClr>
                    </a:solidFill>
                  </a:tcPr>
                </a:tc>
                <a:tc>
                  <a:txBody>
                    <a:bodyPr/>
                    <a:lstStyle/>
                    <a:p>
                      <a:pPr algn="ctr"/>
                      <a:r>
                        <a:rPr lang="fr-FR" dirty="0"/>
                        <a:t>ainsi</a:t>
                      </a:r>
                    </a:p>
                  </a:txBody>
                  <a:tcPr anchor="ctr">
                    <a:solidFill>
                      <a:schemeClr val="accent2">
                        <a:lumMod val="60000"/>
                        <a:lumOff val="40000"/>
                      </a:schemeClr>
                    </a:solidFill>
                  </a:tcPr>
                </a:tc>
                <a:tc>
                  <a:txBody>
                    <a:bodyPr/>
                    <a:lstStyle/>
                    <a:p>
                      <a:pPr algn="ctr"/>
                      <a:r>
                        <a:rPr lang="fr-FR" dirty="0"/>
                        <a:t>sans</a:t>
                      </a:r>
                    </a:p>
                  </a:txBody>
                  <a:tcPr anchor="ctr">
                    <a:solidFill>
                      <a:schemeClr val="accent2">
                        <a:lumMod val="60000"/>
                        <a:lumOff val="40000"/>
                      </a:schemeClr>
                    </a:solidFill>
                  </a:tcPr>
                </a:tc>
                <a:tc>
                  <a:txBody>
                    <a:bodyPr/>
                    <a:lstStyle/>
                    <a:p>
                      <a:pPr algn="ctr"/>
                      <a:endParaRPr lang="fr-FR" dirty="0"/>
                    </a:p>
                  </a:txBody>
                  <a:tcPr anchor="ctr"/>
                </a:tc>
                <a:extLst>
                  <a:ext uri="{0D108BD9-81ED-4DB2-BD59-A6C34878D82A}">
                    <a16:rowId xmlns:a16="http://schemas.microsoft.com/office/drawing/2014/main" val="223997984"/>
                  </a:ext>
                </a:extLst>
              </a:tr>
              <a:tr h="347862">
                <a:tc>
                  <a:txBody>
                    <a:bodyPr/>
                    <a:lstStyle/>
                    <a:p>
                      <a:pPr algn="ctr"/>
                      <a:r>
                        <a:rPr lang="fr-FR" dirty="0">
                          <a:solidFill>
                            <a:schemeClr val="tx1"/>
                          </a:solidFill>
                        </a:rPr>
                        <a:t>même</a:t>
                      </a:r>
                    </a:p>
                  </a:txBody>
                  <a:tcPr anchor="ctr">
                    <a:solidFill>
                      <a:srgbClr val="92D050"/>
                    </a:solidFill>
                  </a:tcPr>
                </a:tc>
                <a:tc>
                  <a:txBody>
                    <a:bodyPr/>
                    <a:lstStyle/>
                    <a:p>
                      <a:pPr algn="ctr"/>
                      <a:r>
                        <a:rPr lang="fr-FR" dirty="0">
                          <a:solidFill>
                            <a:schemeClr val="tx1"/>
                          </a:solidFill>
                        </a:rPr>
                        <a:t>puis</a:t>
                      </a:r>
                    </a:p>
                  </a:txBody>
                  <a:tcPr anchor="ctr">
                    <a:solidFill>
                      <a:srgbClr val="92D050"/>
                    </a:solidFill>
                  </a:tcPr>
                </a:tc>
                <a:tc>
                  <a:txBody>
                    <a:bodyPr/>
                    <a:lstStyle/>
                    <a:p>
                      <a:pPr algn="ctr"/>
                      <a:r>
                        <a:rPr lang="fr-FR" dirty="0">
                          <a:solidFill>
                            <a:schemeClr val="tx1"/>
                          </a:solidFill>
                        </a:rPr>
                        <a:t>et</a:t>
                      </a:r>
                    </a:p>
                  </a:txBody>
                  <a:tcPr anchor="ctr">
                    <a:solidFill>
                      <a:srgbClr val="92D050"/>
                    </a:solidFill>
                  </a:tcPr>
                </a:tc>
                <a:tc>
                  <a:txBody>
                    <a:bodyPr/>
                    <a:lstStyle/>
                    <a:p>
                      <a:pPr algn="ctr"/>
                      <a:r>
                        <a:rPr lang="fr-FR" dirty="0">
                          <a:solidFill>
                            <a:schemeClr val="tx1"/>
                          </a:solidFill>
                        </a:rPr>
                        <a:t>encore</a:t>
                      </a:r>
                    </a:p>
                  </a:txBody>
                  <a:tcPr anchor="ctr">
                    <a:solidFill>
                      <a:srgbClr val="92D050"/>
                    </a:solidFill>
                  </a:tcPr>
                </a:tc>
                <a:tc>
                  <a:txBody>
                    <a:bodyPr/>
                    <a:lstStyle/>
                    <a:p>
                      <a:pPr algn="ctr"/>
                      <a:r>
                        <a:rPr lang="fr-FR" dirty="0">
                          <a:solidFill>
                            <a:schemeClr val="tx1"/>
                          </a:solidFill>
                        </a:rPr>
                        <a:t>maintenant</a:t>
                      </a:r>
                    </a:p>
                  </a:txBody>
                  <a:tcPr anchor="ctr">
                    <a:solidFill>
                      <a:srgbClr val="92D050"/>
                    </a:solidFill>
                  </a:tcPr>
                </a:tc>
                <a:extLst>
                  <a:ext uri="{0D108BD9-81ED-4DB2-BD59-A6C34878D82A}">
                    <a16:rowId xmlns:a16="http://schemas.microsoft.com/office/drawing/2014/main" val="2744257681"/>
                  </a:ext>
                </a:extLst>
              </a:tr>
            </a:tbl>
          </a:graphicData>
        </a:graphic>
      </p:graphicFrame>
    </p:spTree>
    <p:extLst>
      <p:ext uri="{BB962C8B-B14F-4D97-AF65-F5344CB8AC3E}">
        <p14:creationId xmlns:p14="http://schemas.microsoft.com/office/powerpoint/2010/main" val="24159041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507288" cy="4525963"/>
          </a:xfrm>
        </p:spPr>
        <p:txBody>
          <a:bodyPr>
            <a:normAutofit fontScale="85000" lnSpcReduction="10000"/>
          </a:bodyPr>
          <a:lstStyle/>
          <a:p>
            <a:r>
              <a:rPr lang="fr-FR" sz="2800" dirty="0">
                <a:solidFill>
                  <a:srgbClr val="00B050"/>
                </a:solidFill>
              </a:rPr>
              <a:t>correction</a:t>
            </a:r>
            <a:endParaRPr lang="fr-FR" sz="2400" b="0" i="0" u="none" strike="noStrike" baseline="0" dirty="0">
              <a:solidFill>
                <a:srgbClr val="00B050"/>
              </a:solidFill>
              <a:latin typeface="Calibri" panose="020F0502020204030204" pitchFamily="34" charset="0"/>
            </a:endParaRP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Mais,</a:t>
            </a:r>
            <a:r>
              <a:rPr lang="fr-FR" sz="1800" dirty="0">
                <a:effectLst/>
                <a:latin typeface="Calibri" panose="020F0502020204030204" pitchFamily="34" charset="0"/>
                <a:ea typeface="Calibri" panose="020F0502020204030204" pitchFamily="34" charset="0"/>
                <a:cs typeface="Times New Roman" panose="02020603050405020304" pitchFamily="18" charset="0"/>
              </a:rPr>
              <a:t> Monsieur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Buchmann</a:t>
            </a:r>
            <a:r>
              <a:rPr lang="fr-FR" sz="1800" dirty="0">
                <a:effectLst/>
                <a:latin typeface="Calibri" panose="020F0502020204030204" pitchFamily="34" charset="0"/>
                <a:ea typeface="Calibri" panose="020F0502020204030204" pitchFamily="34" charset="0"/>
                <a:cs typeface="Times New Roman" panose="02020603050405020304" pitchFamily="18" charset="0"/>
              </a:rPr>
              <a:t>… a demandé mon camarade.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Pourquoi</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expliquer tout ça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maintenant ?</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50000"/>
              </a:lnSpc>
              <a:spcAft>
                <a:spcPts val="800"/>
              </a:spcAft>
              <a:buFont typeface="Calibri" panose="020F0502020204030204" pitchFamily="34" charset="0"/>
              <a:buChar char="-"/>
            </a:pP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Parce que,</a:t>
            </a:r>
            <a:r>
              <a:rPr lang="fr-FR" sz="1800" dirty="0">
                <a:effectLst/>
                <a:latin typeface="Calibri" panose="020F0502020204030204" pitchFamily="34" charset="0"/>
                <a:ea typeface="Calibri" panose="020F0502020204030204" pitchFamily="34" charset="0"/>
                <a:cs typeface="Times New Roman" panose="02020603050405020304" pitchFamily="18" charset="0"/>
              </a:rPr>
              <a:t> à force de parler de cette histoire de sucre à </a:t>
            </a:r>
            <a:r>
              <a:rPr lang="fr-FR" sz="1800" b="1"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tout le monde,</a:t>
            </a:r>
            <a:r>
              <a:rPr lang="fr-FR" sz="1800" dirty="0">
                <a:effectLst/>
                <a:latin typeface="Calibri" panose="020F0502020204030204" pitchFamily="34" charset="0"/>
                <a:ea typeface="Calibri" panose="020F0502020204030204" pitchFamily="34" charset="0"/>
                <a:cs typeface="Times New Roman" panose="02020603050405020304" pitchFamily="18" charset="0"/>
              </a:rPr>
              <a:t> vous allez finir par mettre toute la vallée au courant ! Ce type au chapeau par exemple, il n’est pas journaliste : il travaille à la verrerie de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Vallérysthal</a:t>
            </a:r>
            <a:r>
              <a:rPr lang="fr-FR" sz="1800" dirty="0">
                <a:effectLst/>
                <a:latin typeface="Calibri" panose="020F0502020204030204" pitchFamily="34" charset="0"/>
                <a:ea typeface="Calibri" panose="020F0502020204030204" pitchFamily="34" charset="0"/>
                <a:cs typeface="Times New Roman" panose="02020603050405020304" pitchFamily="18" charset="0"/>
              </a:rPr>
              <a:t> ! Je l’ai déjà aperçu </a:t>
            </a: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là-bas</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p>
          <a:p>
            <a:pPr marL="0" indent="0">
              <a:lnSpc>
                <a:spcPct val="150000"/>
              </a:lnSpc>
              <a:spcAft>
                <a:spcPts val="800"/>
              </a:spcAft>
              <a:buNone/>
            </a:pP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Ainsi, sans</a:t>
            </a:r>
            <a:r>
              <a:rPr lang="fr-FR" sz="1800" dirty="0">
                <a:effectLst/>
                <a:latin typeface="Calibri" panose="020F0502020204030204" pitchFamily="34" charset="0"/>
                <a:ea typeface="Calibri" panose="020F0502020204030204" pitchFamily="34" charset="0"/>
                <a:cs typeface="Times New Roman" panose="02020603050405020304" pitchFamily="18" charset="0"/>
              </a:rPr>
              <a:t> nous en douter, nous avions mis en danger la formule secrète de la verrerie Walter Berger &amp; Cie…</a:t>
            </a:r>
          </a:p>
          <a:p>
            <a:pPr marL="0" indent="0">
              <a:lnSpc>
                <a:spcPct val="15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Ça </a:t>
            </a:r>
            <a:r>
              <a:rPr lang="fr-F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alors !</a:t>
            </a:r>
            <a:r>
              <a:rPr lang="fr-FR" sz="1800" dirty="0">
                <a:effectLst/>
                <a:latin typeface="Calibri" panose="020F0502020204030204" pitchFamily="34" charset="0"/>
                <a:ea typeface="Calibri" panose="020F0502020204030204" pitchFamily="34" charset="0"/>
                <a:cs typeface="Times New Roman" panose="02020603050405020304" pitchFamily="18" charset="0"/>
              </a:rPr>
              <a:t> ai-je bredouillé en repensant à mes gesticulations de ces dernières semaines…</a:t>
            </a:r>
          </a:p>
          <a:p>
            <a:pPr marL="342900" lvl="0" indent="-342900">
              <a:lnSpc>
                <a:spcPct val="150000"/>
              </a:lnSpc>
              <a:spcAft>
                <a:spcPts val="800"/>
              </a:spcAft>
              <a:buFont typeface="Calibri" panose="020F0502020204030204" pitchFamily="34" charset="0"/>
              <a:buChar char="-"/>
            </a:pP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Et puis</a:t>
            </a:r>
            <a:r>
              <a:rPr lang="fr-FR" sz="18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pour tout vous dire, a ajouté papa,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même</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si vous connaissez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maintenant</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certains des composants de l’argenture, vous ne savez pas </a:t>
            </a:r>
            <a:r>
              <a:rPr lang="fr-FR" sz="1800" b="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encore</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tout : il vous manque les proportions exactes, les temps de préparation, l’ordre des mélanges… Et ces secrets-là, je les garde pour moi ! »</a:t>
            </a:r>
          </a:p>
          <a:p>
            <a:pPr marL="0" indent="0">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20784861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18</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18</a:t>
            </a:r>
          </a:p>
          <a:p>
            <a:pPr marL="0" indent="0">
              <a:buNone/>
            </a:pPr>
            <a:r>
              <a:rPr lang="fr-FR" dirty="0"/>
              <a:t>Espionner</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3074" name="Picture 2" descr="Sculpture, Médaille De Bronze, L'Écoutant, Écouter">
            <a:extLst>
              <a:ext uri="{FF2B5EF4-FFF2-40B4-BE49-F238E27FC236}">
                <a16:creationId xmlns:a16="http://schemas.microsoft.com/office/drawing/2014/main" id="{809921D8-195E-4F64-B4D2-34488F6D548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03648" y="2747804"/>
            <a:ext cx="5940152" cy="396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385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556792"/>
            <a:ext cx="8712968" cy="5184576"/>
          </a:xfrm>
        </p:spPr>
        <p:txBody>
          <a:bodyPr>
            <a:normAutofit fontScale="85000" lnSpcReduction="10000"/>
          </a:bodyPr>
          <a:lstStyle/>
          <a:p>
            <a:r>
              <a:rPr lang="fr-FR" dirty="0">
                <a:solidFill>
                  <a:srgbClr val="861414"/>
                </a:solidFill>
              </a:rPr>
              <a:t>Lis cet extrait 19</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Le dimanche suivant, nous avons passé la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matinée</a:t>
            </a:r>
            <a:r>
              <a:rPr lang="fr-FR" sz="1800" dirty="0">
                <a:effectLst/>
                <a:latin typeface="Calibri" panose="020F0502020204030204" pitchFamily="34" charset="0"/>
                <a:ea typeface="Calibri" panose="020F0502020204030204" pitchFamily="34" charset="0"/>
                <a:cs typeface="Times New Roman" panose="02020603050405020304" pitchFamily="18" charset="0"/>
              </a:rPr>
              <a:t> à la chapelle des Verriers pour argenter une partie de nos boules de Noël, et y fixer des anneaux pour les suspendre.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Tu n’aurais pas de quoi faire un paquet ? ai-je demandé à papa</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Regarde dans la réserve : il y a des boîtes en carton et du papier d’emballage…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J’ai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soigneusement</a:t>
            </a:r>
            <a:r>
              <a:rPr lang="fr-FR" sz="1800" dirty="0">
                <a:effectLst/>
                <a:latin typeface="Calibri" panose="020F0502020204030204" pitchFamily="34" charset="0"/>
                <a:ea typeface="Calibri" panose="020F0502020204030204" pitchFamily="34" charset="0"/>
                <a:cs typeface="Times New Roman" panose="02020603050405020304" pitchFamily="18" charset="0"/>
              </a:rPr>
              <a:t> empaqueté les boules bleues que j’avais soufflées au cours des derniers jours. « Je lui dois bien ça », ai-je pensé en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refermant</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boîte avec de la ficelle.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En début d’après-midi, nous avons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quitté</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verrerie avec nos décorations de Noël. Maman et Annie nous attendaient à côté du sapin, qui était planté juste entre notre maison et celle des parents de Stefan…</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On vous a vus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arriver</a:t>
            </a:r>
            <a:r>
              <a:rPr lang="fr-FR" sz="1800" dirty="0">
                <a:effectLst/>
                <a:latin typeface="Calibri" panose="020F0502020204030204" pitchFamily="34" charset="0"/>
                <a:ea typeface="Calibri" panose="020F0502020204030204" pitchFamily="34" charset="0"/>
                <a:cs typeface="Times New Roman" panose="02020603050405020304" pitchFamily="18" charset="0"/>
              </a:rPr>
              <a:t> ! Annie ne tenait plus en place… »</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Je me suis alors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avancé</a:t>
            </a:r>
            <a:r>
              <a:rPr lang="fr-FR" sz="1800" dirty="0">
                <a:effectLst/>
                <a:latin typeface="Calibri" panose="020F0502020204030204" pitchFamily="34" charset="0"/>
                <a:ea typeface="Calibri" panose="020F0502020204030204" pitchFamily="34" charset="0"/>
                <a:cs typeface="Times New Roman" panose="02020603050405020304" pitchFamily="18" charset="0"/>
              </a:rPr>
              <a:t> vers ma petite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sœur</a:t>
            </a:r>
            <a:r>
              <a:rPr lang="fr-FR" sz="1800" dirty="0">
                <a:effectLst/>
                <a:latin typeface="Calibri" panose="020F0502020204030204" pitchFamily="34" charset="0"/>
                <a:ea typeface="Calibri" panose="020F0502020204030204" pitchFamily="34" charset="0"/>
                <a:cs typeface="Times New Roman" panose="02020603050405020304" pitchFamily="18" charset="0"/>
              </a:rPr>
              <a:t>. « Tiens,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Ninie</a:t>
            </a:r>
            <a:r>
              <a:rPr lang="fr-FR" sz="1800" dirty="0">
                <a:effectLst/>
                <a:latin typeface="Calibri" panose="020F0502020204030204" pitchFamily="34" charset="0"/>
                <a:ea typeface="Calibri" panose="020F0502020204030204" pitchFamily="34" charset="0"/>
                <a:cs typeface="Times New Roman" panose="02020603050405020304" pitchFamily="18" charset="0"/>
              </a:rPr>
              <a:t> ! C’est un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petit</a:t>
            </a:r>
            <a:r>
              <a:rPr lang="fr-FR" sz="1800" dirty="0">
                <a:effectLst/>
                <a:latin typeface="Calibri" panose="020F0502020204030204" pitchFamily="34" charset="0"/>
                <a:ea typeface="Calibri" panose="020F0502020204030204" pitchFamily="34" charset="0"/>
                <a:cs typeface="Times New Roman" panose="02020603050405020304" pitchFamily="18" charset="0"/>
              </a:rPr>
              <a:t> cadeau pour me faire pardonner…</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Oh ! Elles sont toutes bleues ! a-t-elle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murmuré</a:t>
            </a:r>
            <a:r>
              <a:rPr lang="fr-FR" sz="1800" dirty="0">
                <a:effectLst/>
                <a:latin typeface="Calibri" panose="020F0502020204030204" pitchFamily="34" charset="0"/>
                <a:ea typeface="Calibri" panose="020F0502020204030204" pitchFamily="34" charset="0"/>
                <a:cs typeface="Times New Roman" panose="02020603050405020304" pitchFamily="18" charset="0"/>
              </a:rPr>
              <a:t> en ouvrant la boîte en carton.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C’est bien ta couleur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préférée</a:t>
            </a:r>
            <a:r>
              <a:rPr lang="fr-FR" sz="1800" dirty="0">
                <a:effectLst/>
                <a:latin typeface="Calibri" panose="020F0502020204030204" pitchFamily="34" charset="0"/>
                <a:ea typeface="Calibri" panose="020F0502020204030204" pitchFamily="34" charset="0"/>
                <a:cs typeface="Times New Roman" panose="02020603050405020304" pitchFamily="18" charset="0"/>
              </a:rPr>
              <a:t>, non ? » ai-je répondu en lui lançant un clin d’œil. </a:t>
            </a:r>
          </a:p>
          <a:p>
            <a:pPr marL="0" indent="0">
              <a:lnSpc>
                <a:spcPct val="107000"/>
              </a:lnSpc>
              <a:spcAft>
                <a:spcPts val="800"/>
              </a:spcAft>
              <a:buNone/>
            </a:pPr>
            <a:r>
              <a:rPr lang="fr-FR" sz="2100" i="1" dirty="0">
                <a:solidFill>
                  <a:srgbClr val="861414"/>
                </a:solidFill>
              </a:rPr>
              <a:t>Les verriers de Noël</a:t>
            </a:r>
            <a:r>
              <a:rPr lang="fr-FR" sz="2100" dirty="0">
                <a:solidFill>
                  <a:srgbClr val="861414"/>
                </a:solidFill>
              </a:rPr>
              <a:t>, de Fabian Grégoire </a:t>
            </a:r>
            <a:r>
              <a:rPr lang="fr-FR" sz="1800" dirty="0">
                <a:solidFill>
                  <a:schemeClr val="accent2">
                    <a:lumMod val="75000"/>
                  </a:schemeClr>
                </a:solidFill>
              </a:rPr>
              <a:t>© L’école des Loisirs, collection Archimède, 2012</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02697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sz="2800" dirty="0">
                <a:solidFill>
                  <a:srgbClr val="861414"/>
                </a:solidFill>
              </a:rPr>
              <a:t>Défi 19 : </a:t>
            </a:r>
            <a:r>
              <a:rPr lang="fr-FR" sz="2000" b="0" i="0" u="none" strike="noStrike" baseline="0" dirty="0">
                <a:solidFill>
                  <a:srgbClr val="861414"/>
                </a:solidFill>
                <a:latin typeface="Calibri" panose="020F0502020204030204" pitchFamily="34" charset="0"/>
              </a:rPr>
              <a:t>Cherche les antonymes pour retrouver les mots du texte</a:t>
            </a:r>
            <a:endParaRPr lang="fr-FR" sz="2400" b="0" i="0" u="none" strike="noStrike" baseline="0" dirty="0">
              <a:solidFill>
                <a:srgbClr val="861414"/>
              </a:solidFill>
              <a:latin typeface="Calibri" panose="020F0502020204030204" pitchFamily="34" charset="0"/>
            </a:endParaRPr>
          </a:p>
          <a:p>
            <a:pPr marL="0" indent="0">
              <a:lnSpc>
                <a:spcPct val="200000"/>
              </a:lnSpc>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soirée : ____________________</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grossièrement : ________________</a:t>
            </a:r>
          </a:p>
          <a:p>
            <a:pPr marL="0" indent="0">
              <a:lnSpc>
                <a:spcPct val="200000"/>
              </a:lnSpc>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ouvrant : ___________________	rejoint : _____________________</a:t>
            </a: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partir : _____________________	reculé : _____________________</a:t>
            </a: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frère : _____________________	grand : _________________	</a:t>
            </a:r>
            <a:endParaRPr lang="fr-FR" sz="1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hurlé : _____________________	détestée : _____________________</a:t>
            </a:r>
            <a:endParaRPr lang="fr-FR" sz="2400" dirty="0">
              <a:solidFill>
                <a:srgbClr val="861414"/>
              </a:solidFill>
              <a:latin typeface="Calibri" panose="020F0502020204030204" pitchFamily="34"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5625008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a:bodyPr>
          <a:lstStyle/>
          <a:p>
            <a:r>
              <a:rPr lang="fr-FR" sz="2800" dirty="0">
                <a:solidFill>
                  <a:srgbClr val="00B050"/>
                </a:solidFill>
              </a:rPr>
              <a:t>correction</a:t>
            </a:r>
            <a:endParaRPr lang="fr-FR" sz="2000" b="0" i="0" u="none" strike="noStrike" baseline="0" dirty="0">
              <a:solidFill>
                <a:srgbClr val="00B050"/>
              </a:solidFill>
              <a:latin typeface="Calibri" panose="020F0502020204030204" pitchFamily="34" charset="0"/>
            </a:endParaRPr>
          </a:p>
          <a:p>
            <a:pPr marL="0" indent="0">
              <a:lnSpc>
                <a:spcPct val="200000"/>
              </a:lnSpc>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soirée : matinée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grossièrement : soigneusement</a:t>
            </a:r>
          </a:p>
          <a:p>
            <a:pPr marL="0" indent="0">
              <a:lnSpc>
                <a:spcPct val="200000"/>
              </a:lnSpc>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ouvrant : refermant			rejoint : quitté</a:t>
            </a: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partir : arriver			reculé : avancé</a:t>
            </a: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frère : sœur			grand : petit	</a:t>
            </a:r>
            <a:endParaRPr lang="fr-FR" sz="1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hurlé : murmuré			détestée : préférée</a:t>
            </a:r>
            <a:endParaRPr lang="fr-FR" sz="2400" dirty="0">
              <a:solidFill>
                <a:srgbClr val="861414"/>
              </a:solidFill>
              <a:latin typeface="Calibri" panose="020F0502020204030204" pitchFamily="34"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1637008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19</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19</a:t>
            </a:r>
          </a:p>
          <a:p>
            <a:pPr marL="0" indent="0">
              <a:buNone/>
            </a:pP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8" name="Image 7">
            <a:extLst>
              <a:ext uri="{FF2B5EF4-FFF2-40B4-BE49-F238E27FC236}">
                <a16:creationId xmlns:a16="http://schemas.microsoft.com/office/drawing/2014/main" id="{B551FF58-82D4-473A-B767-DE2D00BF84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45940" y="2420888"/>
            <a:ext cx="5652120" cy="3768080"/>
          </a:xfrm>
          <a:prstGeom prst="rect">
            <a:avLst/>
          </a:prstGeom>
        </p:spPr>
      </p:pic>
    </p:spTree>
    <p:extLst>
      <p:ext uri="{BB962C8B-B14F-4D97-AF65-F5344CB8AC3E}">
        <p14:creationId xmlns:p14="http://schemas.microsoft.com/office/powerpoint/2010/main" val="35421140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179512" y="1600200"/>
            <a:ext cx="8712968" cy="4983162"/>
          </a:xfrm>
        </p:spPr>
        <p:txBody>
          <a:bodyPr>
            <a:normAutofit/>
          </a:bodyPr>
          <a:lstStyle/>
          <a:p>
            <a:r>
              <a:rPr lang="fr-FR" dirty="0">
                <a:solidFill>
                  <a:srgbClr val="861414"/>
                </a:solidFill>
              </a:rPr>
              <a:t>Lis cet extrait 20</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Une fois toutes les boules en place, nous sommes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rentrés</a:t>
            </a:r>
            <a:r>
              <a:rPr lang="fr-FR" sz="1800" dirty="0">
                <a:effectLst/>
                <a:latin typeface="Calibri" panose="020F0502020204030204" pitchFamily="34" charset="0"/>
                <a:ea typeface="Calibri" panose="020F0502020204030204" pitchFamily="34" charset="0"/>
                <a:cs typeface="Times New Roman" panose="02020603050405020304" pitchFamily="18" charset="0"/>
              </a:rPr>
              <a:t> pour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déguster</a:t>
            </a:r>
            <a:r>
              <a:rPr lang="fr-FR" sz="1800" dirty="0">
                <a:effectLst/>
                <a:latin typeface="Calibri" panose="020F0502020204030204" pitchFamily="34" charset="0"/>
                <a:ea typeface="Calibri" panose="020F0502020204030204" pitchFamily="34" charset="0"/>
                <a:cs typeface="Times New Roman" panose="02020603050405020304" pitchFamily="18" charset="0"/>
              </a:rPr>
              <a:t> le vin chaud que maman avait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préparé</a:t>
            </a:r>
            <a:r>
              <a:rPr lang="fr-FR" sz="1800" dirty="0">
                <a:effectLst/>
                <a:latin typeface="Calibri" panose="020F0502020204030204" pitchFamily="34" charset="0"/>
                <a:ea typeface="Calibri" panose="020F0502020204030204" pitchFamily="34" charset="0"/>
                <a:cs typeface="Times New Roman" panose="02020603050405020304" pitchFamily="18" charset="0"/>
              </a:rPr>
              <a:t> dans la matinée. En le goûtant, papa a fait la grimace…</a:t>
            </a:r>
          </a:p>
          <a:p>
            <a:pPr marL="0" indent="0">
              <a:lnSpc>
                <a:spcPct val="107000"/>
              </a:lnSpc>
              <a:spcAft>
                <a:spcPts val="800"/>
              </a:spcAft>
              <a:buNone/>
            </a:pPr>
            <a:r>
              <a:rPr lang="fr-FR" sz="1800" dirty="0">
                <a:effectLst/>
                <a:latin typeface="Calibri" panose="020F0502020204030204" pitchFamily="34" charset="0"/>
                <a:ea typeface="Calibri" panose="020F0502020204030204" pitchFamily="34" charset="0"/>
                <a:cs typeface="Times New Roman" panose="02020603050405020304" pitchFamily="18" charset="0"/>
              </a:rPr>
              <a:t>« Qu’est-ce qu’il y a ? Il n’est pas bon ? 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demandé</a:t>
            </a:r>
            <a:r>
              <a:rPr lang="fr-FR" sz="1800" dirty="0">
                <a:effectLst/>
                <a:latin typeface="Calibri" panose="020F0502020204030204" pitchFamily="34" charset="0"/>
                <a:ea typeface="Calibri" panose="020F0502020204030204" pitchFamily="34" charset="0"/>
                <a:cs typeface="Times New Roman" panose="02020603050405020304" pitchFamily="18" charset="0"/>
              </a:rPr>
              <a:t> ma mère </a:t>
            </a:r>
          </a:p>
          <a:p>
            <a:pPr marL="342900" lvl="0" indent="-342900">
              <a:lnSpc>
                <a:spcPct val="107000"/>
              </a:lnSpc>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Si, si ! Mais je trouve qu’il manque un peu…DE SUCRE ! »</a:t>
            </a:r>
          </a:p>
          <a:p>
            <a:pPr marL="342900" lvl="0" indent="-342900">
              <a:lnSpc>
                <a:spcPct val="107000"/>
              </a:lnSpc>
              <a:spcAft>
                <a:spcPts val="800"/>
              </a:spcAft>
              <a:buFont typeface="Calibri" panose="020F0502020204030204" pitchFamily="34" charset="0"/>
              <a:buChar char="-"/>
            </a:pPr>
            <a:r>
              <a:rPr lang="fr-FR" sz="1800" dirty="0">
                <a:effectLst/>
                <a:latin typeface="Calibri" panose="020F0502020204030204" pitchFamily="34" charset="0"/>
                <a:ea typeface="Calibri" panose="020F0502020204030204" pitchFamily="34" charset="0"/>
                <a:cs typeface="Times New Roman" panose="02020603050405020304" pitchFamily="18" charset="0"/>
              </a:rPr>
              <a:t>Maman l’a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regardé</a:t>
            </a:r>
            <a:r>
              <a:rPr lang="fr-FR" sz="1800" dirty="0">
                <a:effectLst/>
                <a:latin typeface="Calibri" panose="020F0502020204030204" pitchFamily="34" charset="0"/>
                <a:ea typeface="Calibri" panose="020F0502020204030204" pitchFamily="34" charset="0"/>
                <a:cs typeface="Times New Roman" panose="02020603050405020304" pitchFamily="18" charset="0"/>
              </a:rPr>
              <a:t> avec un petit sourire, et nous avons tous </a:t>
            </a:r>
            <a:r>
              <a:rPr lang="fr-FR" sz="1800" b="1" dirty="0">
                <a:effectLst/>
                <a:latin typeface="Calibri" panose="020F0502020204030204" pitchFamily="34" charset="0"/>
                <a:ea typeface="Calibri" panose="020F0502020204030204" pitchFamily="34" charset="0"/>
                <a:cs typeface="Times New Roman" panose="02020603050405020304" pitchFamily="18" charset="0"/>
              </a:rPr>
              <a:t>éclaté</a:t>
            </a:r>
            <a:r>
              <a:rPr lang="fr-FR" sz="1800" dirty="0">
                <a:effectLst/>
                <a:latin typeface="Calibri" panose="020F0502020204030204" pitchFamily="34" charset="0"/>
                <a:ea typeface="Calibri" panose="020F0502020204030204" pitchFamily="34" charset="0"/>
                <a:cs typeface="Times New Roman" panose="02020603050405020304" pitchFamily="18" charset="0"/>
              </a:rPr>
              <a:t> de rire.</a:t>
            </a:r>
          </a:p>
          <a:p>
            <a:pPr marL="0" indent="0">
              <a:lnSpc>
                <a:spcPct val="107000"/>
              </a:lnSpc>
              <a:spcAft>
                <a:spcPts val="800"/>
              </a:spcAft>
              <a:buNone/>
            </a:pPr>
            <a:r>
              <a:rPr lang="fr-FR" sz="2000" i="1" dirty="0">
                <a:solidFill>
                  <a:srgbClr val="861414"/>
                </a:solidFill>
              </a:rPr>
              <a:t>Les verriers de Noël</a:t>
            </a:r>
            <a:r>
              <a:rPr lang="fr-FR" sz="2000" dirty="0">
                <a:solidFill>
                  <a:srgbClr val="861414"/>
                </a:solidFill>
              </a:rPr>
              <a:t>, de Fabian Grégoire </a:t>
            </a:r>
            <a:r>
              <a:rPr lang="fr-FR" sz="1600" dirty="0">
                <a:solidFill>
                  <a:schemeClr val="accent2">
                    <a:lumMod val="75000"/>
                  </a:schemeClr>
                </a:solidFill>
              </a:rPr>
              <a:t>© L’école des Loisirs, collection Archimède, 2012</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8730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861414"/>
                </a:solidFill>
              </a:rPr>
              <a:t>Défi 2 : Cherche dans le dictionnaire : </a:t>
            </a:r>
          </a:p>
          <a:p>
            <a:endParaRPr lang="fr-FR" dirty="0"/>
          </a:p>
          <a:p>
            <a:r>
              <a:rPr lang="fr-FR" dirty="0"/>
              <a:t>La définition de </a:t>
            </a:r>
            <a:r>
              <a:rPr lang="fr-FR" b="1" dirty="0"/>
              <a:t>septentrionale</a:t>
            </a:r>
            <a:r>
              <a:rPr lang="fr-FR" dirty="0"/>
              <a:t> : ______</a:t>
            </a:r>
          </a:p>
          <a:p>
            <a:r>
              <a:rPr lang="fr-FR" dirty="0"/>
              <a:t>Les homonymes de </a:t>
            </a:r>
            <a:r>
              <a:rPr lang="fr-FR" b="1" dirty="0"/>
              <a:t>sous</a:t>
            </a:r>
            <a:r>
              <a:rPr lang="fr-FR" dirty="0"/>
              <a:t> : ____________</a:t>
            </a:r>
          </a:p>
          <a:p>
            <a:r>
              <a:rPr lang="fr-FR" dirty="0"/>
              <a:t>Un mot de la famille de </a:t>
            </a:r>
            <a:r>
              <a:rPr lang="fr-FR" b="1" dirty="0"/>
              <a:t>verrier</a:t>
            </a:r>
            <a:r>
              <a:rPr lang="fr-FR" dirty="0"/>
              <a:t> qui signifie verre coloré (sur la même page) : _______</a:t>
            </a:r>
          </a:p>
          <a:p>
            <a:r>
              <a:rPr lang="fr-FR" dirty="0"/>
              <a:t>Un synonyme et un antonyme de </a:t>
            </a:r>
            <a:r>
              <a:rPr lang="fr-FR" b="1" dirty="0"/>
              <a:t>adresse</a:t>
            </a:r>
            <a:r>
              <a:rPr lang="fr-FR" dirty="0"/>
              <a:t> dans le sens de ce texte : _______</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1767874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fontScale="92500"/>
          </a:bodyPr>
          <a:lstStyle/>
          <a:p>
            <a:r>
              <a:rPr lang="fr-FR" sz="2800" dirty="0">
                <a:solidFill>
                  <a:srgbClr val="861414"/>
                </a:solidFill>
              </a:rPr>
              <a:t>Défi 20 : </a:t>
            </a:r>
            <a:r>
              <a:rPr lang="fr-FR" sz="2800" b="0" i="0" u="none" strike="noStrike" baseline="0" dirty="0">
                <a:solidFill>
                  <a:srgbClr val="861414"/>
                </a:solidFill>
                <a:latin typeface="Calibri" panose="020F0502020204030204" pitchFamily="34" charset="0"/>
              </a:rPr>
              <a:t>Complète avec é ou er</a:t>
            </a:r>
          </a:p>
          <a:p>
            <a:pPr marL="0" indent="0">
              <a:lnSpc>
                <a:spcPct val="107000"/>
              </a:lnSpc>
              <a:spcAft>
                <a:spcPts val="800"/>
              </a:spcAft>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Une fois toutes les boules en place, nous sommes </a:t>
            </a:r>
            <a:r>
              <a:rPr lang="fr-FR" sz="2800" b="1" dirty="0" err="1">
                <a:effectLst/>
                <a:latin typeface="Calibri" panose="020F0502020204030204" pitchFamily="34" charset="0"/>
                <a:ea typeface="Calibri" panose="020F0502020204030204" pitchFamily="34" charset="0"/>
                <a:cs typeface="Times New Roman" panose="02020603050405020304" pitchFamily="18" charset="0"/>
              </a:rPr>
              <a:t>rentr</a:t>
            </a:r>
            <a:r>
              <a:rPr lang="fr-FR" sz="2800" b="1" dirty="0">
                <a:effectLst/>
                <a:latin typeface="Calibri" panose="020F0502020204030204" pitchFamily="34" charset="0"/>
                <a:ea typeface="Calibri" panose="020F0502020204030204" pitchFamily="34" charset="0"/>
                <a:cs typeface="Times New Roman" panose="02020603050405020304" pitchFamily="18" charset="0"/>
              </a:rPr>
              <a:t>__</a:t>
            </a:r>
            <a:r>
              <a:rPr lang="fr-FR" sz="2800" dirty="0">
                <a:effectLst/>
                <a:latin typeface="Calibri" panose="020F0502020204030204" pitchFamily="34" charset="0"/>
                <a:ea typeface="Calibri" panose="020F0502020204030204" pitchFamily="34" charset="0"/>
                <a:cs typeface="Times New Roman" panose="02020603050405020304" pitchFamily="18" charset="0"/>
              </a:rPr>
              <a:t> pour </a:t>
            </a:r>
            <a:r>
              <a:rPr lang="fr-FR" sz="2800" b="1" dirty="0" err="1">
                <a:effectLst/>
                <a:latin typeface="Calibri" panose="020F0502020204030204" pitchFamily="34" charset="0"/>
                <a:ea typeface="Calibri" panose="020F0502020204030204" pitchFamily="34" charset="0"/>
                <a:cs typeface="Times New Roman" panose="02020603050405020304" pitchFamily="18" charset="0"/>
              </a:rPr>
              <a:t>dégust</a:t>
            </a:r>
            <a:r>
              <a:rPr lang="fr-FR" sz="2800" b="1" dirty="0">
                <a:effectLst/>
                <a:latin typeface="Calibri" panose="020F0502020204030204" pitchFamily="34" charset="0"/>
                <a:ea typeface="Calibri" panose="020F0502020204030204" pitchFamily="34" charset="0"/>
                <a:cs typeface="Times New Roman" panose="02020603050405020304" pitchFamily="18" charset="0"/>
              </a:rPr>
              <a:t>____</a:t>
            </a:r>
            <a:r>
              <a:rPr lang="fr-FR" sz="2800" dirty="0">
                <a:effectLst/>
                <a:latin typeface="Calibri" panose="020F0502020204030204" pitchFamily="34" charset="0"/>
                <a:ea typeface="Calibri" panose="020F0502020204030204" pitchFamily="34" charset="0"/>
                <a:cs typeface="Times New Roman" panose="02020603050405020304" pitchFamily="18" charset="0"/>
              </a:rPr>
              <a:t> le vin chaud que maman avait </a:t>
            </a:r>
            <a:r>
              <a:rPr lang="fr-FR" sz="2800" b="1" dirty="0" err="1">
                <a:effectLst/>
                <a:latin typeface="Calibri" panose="020F0502020204030204" pitchFamily="34" charset="0"/>
                <a:ea typeface="Calibri" panose="020F0502020204030204" pitchFamily="34" charset="0"/>
                <a:cs typeface="Times New Roman" panose="02020603050405020304" pitchFamily="18" charset="0"/>
              </a:rPr>
              <a:t>prépar</a:t>
            </a:r>
            <a:r>
              <a:rPr lang="fr-FR" sz="2800" b="1" dirty="0">
                <a:effectLst/>
                <a:latin typeface="Calibri" panose="020F0502020204030204" pitchFamily="34" charset="0"/>
                <a:ea typeface="Calibri" panose="020F0502020204030204" pitchFamily="34" charset="0"/>
                <a:cs typeface="Times New Roman" panose="02020603050405020304" pitchFamily="18" charset="0"/>
              </a:rPr>
              <a:t>____</a:t>
            </a:r>
            <a:r>
              <a:rPr lang="fr-FR" sz="2800" dirty="0">
                <a:effectLst/>
                <a:latin typeface="Calibri" panose="020F0502020204030204" pitchFamily="34" charset="0"/>
                <a:ea typeface="Calibri" panose="020F0502020204030204" pitchFamily="34" charset="0"/>
                <a:cs typeface="Times New Roman" panose="02020603050405020304" pitchFamily="18" charset="0"/>
              </a:rPr>
              <a:t> dans la matinée. En le goûtant, papa a fait la grimace…</a:t>
            </a:r>
          </a:p>
          <a:p>
            <a:pPr marL="0" indent="0">
              <a:lnSpc>
                <a:spcPct val="107000"/>
              </a:lnSpc>
              <a:spcAft>
                <a:spcPts val="800"/>
              </a:spcAft>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Qu’est-ce qu’il y a ? Il n’est pas bon ? a </a:t>
            </a:r>
            <a:r>
              <a:rPr lang="fr-FR" sz="2800" b="1" dirty="0" err="1">
                <a:effectLst/>
                <a:latin typeface="Calibri" panose="020F0502020204030204" pitchFamily="34" charset="0"/>
                <a:ea typeface="Calibri" panose="020F0502020204030204" pitchFamily="34" charset="0"/>
                <a:cs typeface="Times New Roman" panose="02020603050405020304" pitchFamily="18" charset="0"/>
              </a:rPr>
              <a:t>demand</a:t>
            </a:r>
            <a:r>
              <a:rPr lang="fr-FR" sz="2800" b="1" dirty="0">
                <a:effectLst/>
                <a:latin typeface="Calibri" panose="020F0502020204030204" pitchFamily="34" charset="0"/>
                <a:ea typeface="Calibri" panose="020F0502020204030204" pitchFamily="34" charset="0"/>
                <a:cs typeface="Times New Roman" panose="02020603050405020304" pitchFamily="18" charset="0"/>
              </a:rPr>
              <a:t>___</a:t>
            </a:r>
            <a:r>
              <a:rPr lang="fr-FR" sz="2800" dirty="0">
                <a:effectLst/>
                <a:latin typeface="Calibri" panose="020F0502020204030204" pitchFamily="34" charset="0"/>
                <a:ea typeface="Calibri" panose="020F0502020204030204" pitchFamily="34" charset="0"/>
                <a:cs typeface="Times New Roman" panose="02020603050405020304" pitchFamily="18" charset="0"/>
              </a:rPr>
              <a:t> ma mère </a:t>
            </a:r>
          </a:p>
          <a:p>
            <a:pPr marL="342900" lvl="0" indent="-342900">
              <a:lnSpc>
                <a:spcPct val="107000"/>
              </a:lnSpc>
              <a:buFont typeface="Calibri" panose="020F0502020204030204" pitchFamily="34" charset="0"/>
              <a:buChar char="-"/>
            </a:pPr>
            <a:r>
              <a:rPr lang="fr-FR" sz="2800" dirty="0">
                <a:effectLst/>
                <a:latin typeface="Calibri" panose="020F0502020204030204" pitchFamily="34" charset="0"/>
                <a:ea typeface="Calibri" panose="020F0502020204030204" pitchFamily="34" charset="0"/>
                <a:cs typeface="Times New Roman" panose="02020603050405020304" pitchFamily="18" charset="0"/>
              </a:rPr>
              <a:t>Si, si ! Mais je trouve qu’il manque un peu…DE SUCRE ! »</a:t>
            </a:r>
          </a:p>
          <a:p>
            <a:pPr marL="342900" lvl="0" indent="-342900">
              <a:lnSpc>
                <a:spcPct val="107000"/>
              </a:lnSpc>
              <a:spcAft>
                <a:spcPts val="800"/>
              </a:spcAft>
              <a:buFont typeface="Calibri" panose="020F0502020204030204" pitchFamily="34" charset="0"/>
              <a:buChar char="-"/>
            </a:pPr>
            <a:r>
              <a:rPr lang="fr-FR" sz="2800" dirty="0">
                <a:effectLst/>
                <a:latin typeface="Calibri" panose="020F0502020204030204" pitchFamily="34" charset="0"/>
                <a:ea typeface="Calibri" panose="020F0502020204030204" pitchFamily="34" charset="0"/>
                <a:cs typeface="Times New Roman" panose="02020603050405020304" pitchFamily="18" charset="0"/>
              </a:rPr>
              <a:t>Maman l’a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regard____</a:t>
            </a:r>
            <a:r>
              <a:rPr lang="fr-FR" sz="2800" dirty="0">
                <a:effectLst/>
                <a:latin typeface="Calibri" panose="020F0502020204030204" pitchFamily="34" charset="0"/>
                <a:ea typeface="Calibri" panose="020F0502020204030204" pitchFamily="34" charset="0"/>
                <a:cs typeface="Times New Roman" panose="02020603050405020304" pitchFamily="18" charset="0"/>
              </a:rPr>
              <a:t> avec un petit sourire, et nous avons tous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éclat____</a:t>
            </a:r>
            <a:r>
              <a:rPr lang="fr-FR" sz="2800" dirty="0">
                <a:effectLst/>
                <a:latin typeface="Calibri" panose="020F0502020204030204" pitchFamily="34" charset="0"/>
                <a:ea typeface="Calibri" panose="020F0502020204030204" pitchFamily="34" charset="0"/>
                <a:cs typeface="Times New Roman" panose="02020603050405020304" pitchFamily="18" charset="0"/>
              </a:rPr>
              <a:t> de rire.</a:t>
            </a:r>
          </a:p>
          <a:p>
            <a:endParaRPr lang="fr-FR" sz="2800" dirty="0">
              <a:solidFill>
                <a:srgbClr val="861414"/>
              </a:solidFill>
              <a:latin typeface="Calibri" panose="020F0502020204030204" pitchFamily="34" charset="0"/>
            </a:endParaRPr>
          </a:p>
          <a:p>
            <a:pPr marL="0" indent="0">
              <a:buNone/>
            </a:pPr>
            <a:endParaRPr lang="fr-FR" sz="2400" b="0" i="0" u="none" strike="noStrike" baseline="0" dirty="0">
              <a:solidFill>
                <a:srgbClr val="861414"/>
              </a:solidFill>
              <a:latin typeface="Calibri" panose="020F0502020204030204" pitchFamily="34"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40906344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normAutofit fontScale="92500"/>
          </a:bodyPr>
          <a:lstStyle/>
          <a:p>
            <a:r>
              <a:rPr lang="fr-FR" sz="2800" dirty="0">
                <a:solidFill>
                  <a:srgbClr val="00B050"/>
                </a:solidFill>
              </a:rPr>
              <a:t>correction</a:t>
            </a:r>
            <a:endParaRPr lang="fr-FR" sz="2800" b="0" i="0" u="none" strike="noStrike" baseline="0" dirty="0">
              <a:solidFill>
                <a:srgbClr val="00B050"/>
              </a:solidFill>
              <a:latin typeface="Calibri" panose="020F0502020204030204" pitchFamily="34" charset="0"/>
            </a:endParaRPr>
          </a:p>
          <a:p>
            <a:pPr marL="0" indent="0">
              <a:lnSpc>
                <a:spcPct val="107000"/>
              </a:lnSpc>
              <a:spcAft>
                <a:spcPts val="800"/>
              </a:spcAft>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Une fois toutes les boules en place, nous sommes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rentrés</a:t>
            </a:r>
            <a:r>
              <a:rPr lang="fr-FR" sz="2800" dirty="0">
                <a:effectLst/>
                <a:latin typeface="Calibri" panose="020F0502020204030204" pitchFamily="34" charset="0"/>
                <a:ea typeface="Calibri" panose="020F0502020204030204" pitchFamily="34" charset="0"/>
                <a:cs typeface="Times New Roman" panose="02020603050405020304" pitchFamily="18" charset="0"/>
              </a:rPr>
              <a:t> pour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déguster</a:t>
            </a:r>
            <a:r>
              <a:rPr lang="fr-FR" sz="2800" dirty="0">
                <a:effectLst/>
                <a:latin typeface="Calibri" panose="020F0502020204030204" pitchFamily="34" charset="0"/>
                <a:ea typeface="Calibri" panose="020F0502020204030204" pitchFamily="34" charset="0"/>
                <a:cs typeface="Times New Roman" panose="02020603050405020304" pitchFamily="18" charset="0"/>
              </a:rPr>
              <a:t> le vin chaud que maman avait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préparé</a:t>
            </a:r>
            <a:r>
              <a:rPr lang="fr-FR" sz="2800" dirty="0">
                <a:effectLst/>
                <a:latin typeface="Calibri" panose="020F0502020204030204" pitchFamily="34" charset="0"/>
                <a:ea typeface="Calibri" panose="020F0502020204030204" pitchFamily="34" charset="0"/>
                <a:cs typeface="Times New Roman" panose="02020603050405020304" pitchFamily="18" charset="0"/>
              </a:rPr>
              <a:t> dans la matinée. En le goûtant, papa a fait la grimace…</a:t>
            </a:r>
          </a:p>
          <a:p>
            <a:pPr marL="0" indent="0">
              <a:lnSpc>
                <a:spcPct val="107000"/>
              </a:lnSpc>
              <a:spcAft>
                <a:spcPts val="800"/>
              </a:spcAft>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Qu’est-ce qu’il y a ? Il n’est pas bon ? a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demandé</a:t>
            </a:r>
            <a:r>
              <a:rPr lang="fr-FR" sz="2800" dirty="0">
                <a:effectLst/>
                <a:latin typeface="Calibri" panose="020F0502020204030204" pitchFamily="34" charset="0"/>
                <a:ea typeface="Calibri" panose="020F0502020204030204" pitchFamily="34" charset="0"/>
                <a:cs typeface="Times New Roman" panose="02020603050405020304" pitchFamily="18" charset="0"/>
              </a:rPr>
              <a:t> ma mère </a:t>
            </a:r>
          </a:p>
          <a:p>
            <a:pPr marL="342900" lvl="0" indent="-342900">
              <a:lnSpc>
                <a:spcPct val="107000"/>
              </a:lnSpc>
              <a:buFont typeface="Calibri" panose="020F0502020204030204" pitchFamily="34" charset="0"/>
              <a:buChar char="-"/>
            </a:pPr>
            <a:r>
              <a:rPr lang="fr-FR" sz="2800" dirty="0">
                <a:effectLst/>
                <a:latin typeface="Calibri" panose="020F0502020204030204" pitchFamily="34" charset="0"/>
                <a:ea typeface="Calibri" panose="020F0502020204030204" pitchFamily="34" charset="0"/>
                <a:cs typeface="Times New Roman" panose="02020603050405020304" pitchFamily="18" charset="0"/>
              </a:rPr>
              <a:t>Si, si ! Mais je trouve qu’il manque un peu…DE SUCRE ! »</a:t>
            </a:r>
          </a:p>
          <a:p>
            <a:pPr marL="342900" lvl="0" indent="-342900">
              <a:lnSpc>
                <a:spcPct val="107000"/>
              </a:lnSpc>
              <a:spcAft>
                <a:spcPts val="800"/>
              </a:spcAft>
              <a:buFont typeface="Calibri" panose="020F0502020204030204" pitchFamily="34" charset="0"/>
              <a:buChar char="-"/>
            </a:pPr>
            <a:r>
              <a:rPr lang="fr-FR" sz="2800" dirty="0">
                <a:effectLst/>
                <a:latin typeface="Calibri" panose="020F0502020204030204" pitchFamily="34" charset="0"/>
                <a:ea typeface="Calibri" panose="020F0502020204030204" pitchFamily="34" charset="0"/>
                <a:cs typeface="Times New Roman" panose="02020603050405020304" pitchFamily="18" charset="0"/>
              </a:rPr>
              <a:t>Maman l’a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regardé</a:t>
            </a:r>
            <a:r>
              <a:rPr lang="fr-FR" sz="2800" dirty="0">
                <a:effectLst/>
                <a:latin typeface="Calibri" panose="020F0502020204030204" pitchFamily="34" charset="0"/>
                <a:ea typeface="Calibri" panose="020F0502020204030204" pitchFamily="34" charset="0"/>
                <a:cs typeface="Times New Roman" panose="02020603050405020304" pitchFamily="18" charset="0"/>
              </a:rPr>
              <a:t> avec un petit sourire, et nous avons tous </a:t>
            </a:r>
            <a:r>
              <a:rPr lang="fr-FR" sz="2800" b="1" dirty="0">
                <a:effectLst/>
                <a:latin typeface="Calibri" panose="020F0502020204030204" pitchFamily="34" charset="0"/>
                <a:ea typeface="Calibri" panose="020F0502020204030204" pitchFamily="34" charset="0"/>
                <a:cs typeface="Times New Roman" panose="02020603050405020304" pitchFamily="18" charset="0"/>
              </a:rPr>
              <a:t>éclaté</a:t>
            </a:r>
            <a:r>
              <a:rPr lang="fr-FR" sz="2800" dirty="0">
                <a:effectLst/>
                <a:latin typeface="Calibri" panose="020F0502020204030204" pitchFamily="34" charset="0"/>
                <a:ea typeface="Calibri" panose="020F0502020204030204" pitchFamily="34" charset="0"/>
                <a:cs typeface="Times New Roman" panose="02020603050405020304" pitchFamily="18" charset="0"/>
              </a:rPr>
              <a:t> de rire.</a:t>
            </a:r>
          </a:p>
          <a:p>
            <a:endParaRPr lang="fr-FR" sz="2800" dirty="0">
              <a:solidFill>
                <a:srgbClr val="861414"/>
              </a:solidFill>
              <a:latin typeface="Calibri" panose="020F0502020204030204" pitchFamily="34" charset="0"/>
            </a:endParaRPr>
          </a:p>
          <a:p>
            <a:pPr marL="0" indent="0">
              <a:buNone/>
            </a:pPr>
            <a:endParaRPr lang="fr-FR" sz="2400" b="0" i="0" u="none" strike="noStrike" baseline="0" dirty="0">
              <a:solidFill>
                <a:srgbClr val="861414"/>
              </a:solidFill>
              <a:latin typeface="Calibri" panose="020F0502020204030204" pitchFamily="34" charset="0"/>
            </a:endParaRP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Tree>
    <p:extLst>
      <p:ext uri="{BB962C8B-B14F-4D97-AF65-F5344CB8AC3E}">
        <p14:creationId xmlns:p14="http://schemas.microsoft.com/office/powerpoint/2010/main" val="898538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20</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a:xfrm>
            <a:off x="457200" y="1600200"/>
            <a:ext cx="8229600" cy="4925144"/>
          </a:xfrm>
        </p:spPr>
        <p:txBody>
          <a:bodyPr>
            <a:normAutofit/>
          </a:bodyPr>
          <a:lstStyle/>
          <a:p>
            <a:r>
              <a:rPr lang="fr-FR" dirty="0">
                <a:solidFill>
                  <a:srgbClr val="861414"/>
                </a:solidFill>
              </a:rPr>
              <a:t>Récompense 20</a:t>
            </a:r>
          </a:p>
          <a:p>
            <a:pPr marL="0" indent="0">
              <a:buNone/>
            </a:pPr>
            <a:r>
              <a:rPr lang="fr-FR" dirty="0"/>
              <a:t>Tu vas pouvoir découvrir l’atelier des verriers où se déroule cette histoire : </a:t>
            </a:r>
            <a:r>
              <a:rPr lang="fr-FR" sz="2000" dirty="0">
                <a:hlinkClick r:id="rId2"/>
              </a:rPr>
              <a:t>https://www.youtube.com/watch?v=KE6QEMGPI7w</a:t>
            </a:r>
            <a:r>
              <a:rPr lang="fr-FR" sz="2000" dirty="0"/>
              <a:t> </a:t>
            </a:r>
            <a:endParaRPr lang="fr-FR" dirty="0"/>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4" name="Image 3">
            <a:extLst>
              <a:ext uri="{FF2B5EF4-FFF2-40B4-BE49-F238E27FC236}">
                <a16:creationId xmlns:a16="http://schemas.microsoft.com/office/drawing/2014/main" id="{3AA4D79B-BF36-45A9-A12B-39F0A7FC78D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p:blipFill>
        <p:spPr>
          <a:xfrm>
            <a:off x="2339752" y="3717032"/>
            <a:ext cx="4032448" cy="2706785"/>
          </a:xfrm>
          <a:prstGeom prst="rect">
            <a:avLst/>
          </a:prstGeom>
        </p:spPr>
      </p:pic>
    </p:spTree>
    <p:extLst>
      <p:ext uri="{BB962C8B-B14F-4D97-AF65-F5344CB8AC3E}">
        <p14:creationId xmlns:p14="http://schemas.microsoft.com/office/powerpoint/2010/main" val="3923666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BEDC59-14D8-49CB-9013-9FB1ED8748BD}"/>
              </a:ext>
            </a:extLst>
          </p:cNvPr>
          <p:cNvSpPr>
            <a:spLocks noGrp="1"/>
          </p:cNvSpPr>
          <p:nvPr>
            <p:ph type="title"/>
          </p:nvPr>
        </p:nvSpPr>
        <p:spPr/>
        <p:txBody>
          <a:bodyPr/>
          <a:lstStyle/>
          <a:p>
            <a:r>
              <a:rPr lang="fr-FR" dirty="0">
                <a:solidFill>
                  <a:srgbClr val="861414"/>
                </a:solidFill>
              </a:rPr>
              <a:t>Les verriers de Noël 2</a:t>
            </a:r>
          </a:p>
        </p:txBody>
      </p:sp>
      <p:sp>
        <p:nvSpPr>
          <p:cNvPr id="3" name="Espace réservé du contenu 2">
            <a:extLst>
              <a:ext uri="{FF2B5EF4-FFF2-40B4-BE49-F238E27FC236}">
                <a16:creationId xmlns:a16="http://schemas.microsoft.com/office/drawing/2014/main" id="{68B9E564-67C4-446D-9A75-FBC69481CC59}"/>
              </a:ext>
            </a:extLst>
          </p:cNvPr>
          <p:cNvSpPr>
            <a:spLocks noGrp="1"/>
          </p:cNvSpPr>
          <p:nvPr>
            <p:ph idx="1"/>
          </p:nvPr>
        </p:nvSpPr>
        <p:spPr/>
        <p:txBody>
          <a:bodyPr/>
          <a:lstStyle/>
          <a:p>
            <a:r>
              <a:rPr lang="fr-FR" dirty="0">
                <a:solidFill>
                  <a:srgbClr val="00B050"/>
                </a:solidFill>
              </a:rPr>
              <a:t>Correction</a:t>
            </a:r>
          </a:p>
          <a:p>
            <a:r>
              <a:rPr lang="fr-FR" dirty="0"/>
              <a:t>La définition de </a:t>
            </a:r>
            <a:r>
              <a:rPr lang="fr-FR" b="1" dirty="0"/>
              <a:t>septentrionale</a:t>
            </a:r>
            <a:r>
              <a:rPr lang="fr-FR" dirty="0"/>
              <a:t> : </a:t>
            </a:r>
            <a:r>
              <a:rPr lang="fr-FR" dirty="0">
                <a:solidFill>
                  <a:srgbClr val="861414"/>
                </a:solidFill>
              </a:rPr>
              <a:t>situé au nord</a:t>
            </a:r>
          </a:p>
          <a:p>
            <a:r>
              <a:rPr lang="fr-FR" dirty="0"/>
              <a:t>Les homonymes de </a:t>
            </a:r>
            <a:r>
              <a:rPr lang="fr-FR" b="1" dirty="0"/>
              <a:t>sous</a:t>
            </a:r>
            <a:r>
              <a:rPr lang="fr-FR" dirty="0"/>
              <a:t> : </a:t>
            </a:r>
            <a:r>
              <a:rPr lang="fr-FR" dirty="0">
                <a:solidFill>
                  <a:srgbClr val="861414"/>
                </a:solidFill>
              </a:rPr>
              <a:t>soûl, sous</a:t>
            </a:r>
          </a:p>
          <a:p>
            <a:r>
              <a:rPr lang="fr-FR" dirty="0"/>
              <a:t>Un mot de la famille de </a:t>
            </a:r>
            <a:r>
              <a:rPr lang="fr-FR" b="1" dirty="0"/>
              <a:t>verrier</a:t>
            </a:r>
            <a:r>
              <a:rPr lang="fr-FR" dirty="0"/>
              <a:t> qui signifie verre coloré (sur la même page) : </a:t>
            </a:r>
            <a:r>
              <a:rPr lang="fr-FR" dirty="0">
                <a:solidFill>
                  <a:srgbClr val="861414"/>
                </a:solidFill>
              </a:rPr>
              <a:t>verroterie</a:t>
            </a:r>
          </a:p>
          <a:p>
            <a:r>
              <a:rPr lang="fr-FR" dirty="0"/>
              <a:t>Un synonyme et un antonyme de </a:t>
            </a:r>
            <a:r>
              <a:rPr lang="fr-FR" b="1" dirty="0"/>
              <a:t>adresse</a:t>
            </a:r>
            <a:r>
              <a:rPr lang="fr-FR" dirty="0"/>
              <a:t> dans le sens de ce texte : </a:t>
            </a:r>
            <a:r>
              <a:rPr lang="fr-FR" dirty="0">
                <a:solidFill>
                  <a:srgbClr val="861414"/>
                </a:solidFill>
              </a:rPr>
              <a:t>dextérité, habilité / maladresse </a:t>
            </a:r>
          </a:p>
        </p:txBody>
      </p:sp>
      <p:pic>
        <p:nvPicPr>
          <p:cNvPr id="6" name="Image 5">
            <a:extLst>
              <a:ext uri="{FF2B5EF4-FFF2-40B4-BE49-F238E27FC236}">
                <a16:creationId xmlns:a16="http://schemas.microsoft.com/office/drawing/2014/main" id="{3B0394E7-C796-4D4E-B810-77D221C8A43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0866"/>
            <a:ext cx="1835696" cy="1376772"/>
          </a:xfrm>
          <a:prstGeom prst="rect">
            <a:avLst/>
          </a:prstGeom>
        </p:spPr>
      </p:pic>
      <p:sp>
        <p:nvSpPr>
          <p:cNvPr id="7" name="Rectangle 1">
            <a:extLst>
              <a:ext uri="{FF2B5EF4-FFF2-40B4-BE49-F238E27FC236}">
                <a16:creationId xmlns:a16="http://schemas.microsoft.com/office/drawing/2014/main" id="{57C6041A-9F2F-430D-BF35-B5CA14D9EEAF}"/>
              </a:ext>
            </a:extLst>
          </p:cNvPr>
          <p:cNvSpPr>
            <a:spLocks noChangeArrowheads="1"/>
          </p:cNvSpPr>
          <p:nvPr/>
        </p:nvSpPr>
        <p:spPr bwMode="auto">
          <a:xfrm>
            <a:off x="827267" y="47069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75858355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cquiredFrom xmlns="6d93d202-47fc-4405-873a-cab67cc5f1b2" xsi:nil="true"/>
    <IsSearchable xmlns="6d93d202-47fc-4405-873a-cab67cc5f1b2">true</IsSearchable>
    <EditorialStatus xmlns="6d93d202-47fc-4405-873a-cab67cc5f1b2">Complete</EditorialStatus>
    <OriginAsset xmlns="6d93d202-47fc-4405-873a-cab67cc5f1b2" xsi:nil="true"/>
    <ThumbnailAssetId xmlns="6d93d202-47fc-4405-873a-cab67cc5f1b2" xsi:nil="true"/>
    <TrustLevel xmlns="6d93d202-47fc-4405-873a-cab67cc5f1b2">3 Community New</TrustLevel>
    <MarketSpecific xmlns="6d93d202-47fc-4405-873a-cab67cc5f1b2">true</MarketSpecific>
    <TPNamespace xmlns="6d93d202-47fc-4405-873a-cab67cc5f1b2" xsi:nil="true"/>
    <DirectSourceMarket xmlns="6d93d202-47fc-4405-873a-cab67cc5f1b2">english</DirectSourceMarket>
    <MachineTranslated xmlns="6d93d202-47fc-4405-873a-cab67cc5f1b2">false</MachineTranslated>
    <PlannedPubDate xmlns="6d93d202-47fc-4405-873a-cab67cc5f1b2" xsi:nil="true"/>
    <SubmitterId xmlns="6d93d202-47fc-4405-873a-cab67cc5f1b2">9c60ae39-ee33-43c2-b863-454968d0f2cc</SubmitterId>
    <Downloads xmlns="6d93d202-47fc-4405-873a-cab67cc5f1b2">0</Downloads>
    <OriginalSourceMarket xmlns="6d93d202-47fc-4405-873a-cab67cc5f1b2">english</OriginalSourceMarket>
    <PublishTargets xmlns="6d93d202-47fc-4405-873a-cab67cc5f1b2">OfficeOnline</PublishTargets>
    <ArtSampleDocs xmlns="6d93d202-47fc-4405-873a-cab67cc5f1b2" xsi:nil="true"/>
    <ApprovalLog xmlns="6d93d202-47fc-4405-873a-cab67cc5f1b2" xsi:nil="true"/>
    <ApprovalStatus xmlns="6d93d202-47fc-4405-873a-cab67cc5f1b2">InProgress</ApprovalStatus>
    <TPComponent xmlns="6d93d202-47fc-4405-873a-cab67cc5f1b2">PPTFiles</TPComponent>
    <EditorialTags xmlns="6d93d202-47fc-4405-873a-cab67cc5f1b2" xsi:nil="true"/>
    <TPExecutable xmlns="6d93d202-47fc-4405-873a-cab67cc5f1b2" xsi:nil="true"/>
    <LastHandOff xmlns="6d93d202-47fc-4405-873a-cab67cc5f1b2" xsi:nil="true"/>
    <BusinessGroup xmlns="6d93d202-47fc-4405-873a-cab67cc5f1b2" xsi:nil="true"/>
    <TPAppVersion xmlns="6d93d202-47fc-4405-873a-cab67cc5f1b2">12</TPAppVersion>
    <VoteCount xmlns="6d93d202-47fc-4405-873a-cab67cc5f1b2" xsi:nil="true"/>
    <APAuthor xmlns="6d93d202-47fc-4405-873a-cab67cc5f1b2">
      <UserInfo>
        <DisplayName>_o14migrate</DisplayName>
        <AccountId>266</AccountId>
        <AccountType/>
      </UserInfo>
    </APAuthor>
    <TPCommandLine xmlns="6d93d202-47fc-4405-873a-cab67cc5f1b2">{PP} /n {FilePath}</TPCommandLine>
    <UACurrentWords xmlns="6d93d202-47fc-4405-873a-cab67cc5f1b2" xsi:nil="true"/>
    <AssetId xmlns="6d93d202-47fc-4405-873a-cab67cc5f1b2">TP030007431</AssetId>
    <Manager xmlns="6d93d202-47fc-4405-873a-cab67cc5f1b2" xsi:nil="true"/>
    <NumericId xmlns="6d93d202-47fc-4405-873a-cab67cc5f1b2">-1</NumericId>
    <Component xmlns="64acb2c5-0a2b-4bda-bd34-58e36cbb80d2" xsi:nil="true"/>
    <HandoffToMSDN xmlns="6d93d202-47fc-4405-873a-cab67cc5f1b2" xsi:nil="true"/>
    <Markets xmlns="6d93d202-47fc-4405-873a-cab67cc5f1b2">
      <Value>2</Value>
    </Markets>
    <UALocComments xmlns="6d93d202-47fc-4405-873a-cab67cc5f1b2" xsi:nil="true"/>
    <UALocRecommendation xmlns="6d93d202-47fc-4405-873a-cab67cc5f1b2">Localize</UALocRecommendation>
    <AssetStart xmlns="6d93d202-47fc-4405-873a-cab67cc5f1b2">2010-04-16T14:19:42+00:00</AssetStart>
    <CrawlForDependencies xmlns="6d93d202-47fc-4405-873a-cab67cc5f1b2">false</CrawlForDependencies>
    <LastModifiedDateTime xmlns="6d93d202-47fc-4405-873a-cab67cc5f1b2" xsi:nil="true"/>
    <LastPublishResultLookup xmlns="6d93d202-47fc-4405-873a-cab67cc5f1b2" xsi:nil="true"/>
    <PublishStatusLookup xmlns="6d93d202-47fc-4405-873a-cab67cc5f1b2">
      <Value>328475</Value>
      <Value>501587</Value>
    </PublishStatusLookup>
    <AverageRating xmlns="6d93d202-47fc-4405-873a-cab67cc5f1b2" xsi:nil="true"/>
    <CSXUpdate xmlns="6d93d202-47fc-4405-873a-cab67cc5f1b2">false</CSXUpdate>
    <UAProjectedTotalWords xmlns="6d93d202-47fc-4405-873a-cab67cc5f1b2" xsi:nil="true"/>
    <AssetExpire xmlns="6d93d202-47fc-4405-873a-cab67cc5f1b2">2100-01-01T00:00:00+00:00</AssetExpire>
    <AssetType xmlns="6d93d202-47fc-4405-873a-cab67cc5f1b2">TP</AssetType>
    <IntlLangReviewDate xmlns="6d93d202-47fc-4405-873a-cab67cc5f1b2" xsi:nil="true"/>
    <TPFriendlyName xmlns="6d93d202-47fc-4405-873a-cab67cc5f1b2">Thème noel - Ruban rouge</TPFriendlyName>
    <IntlLangReview xmlns="6d93d202-47fc-4405-873a-cab67cc5f1b2" xsi:nil="true"/>
    <OOCacheId xmlns="6d93d202-47fc-4405-873a-cab67cc5f1b2" xsi:nil="true"/>
    <PolicheckWords xmlns="6d93d202-47fc-4405-873a-cab67cc5f1b2" xsi:nil="true"/>
    <TemplateStatus xmlns="6d93d202-47fc-4405-873a-cab67cc5f1b2">Complete</TemplateStatus>
    <CSXSubmissionMarket xmlns="6d93d202-47fc-4405-873a-cab67cc5f1b2" xsi:nil="true"/>
    <FriendlyTitle xmlns="6d93d202-47fc-4405-873a-cab67cc5f1b2" xsi:nil="true"/>
    <TPLaunchHelpLinkType xmlns="6d93d202-47fc-4405-873a-cab67cc5f1b2" xsi:nil="true"/>
    <Providers xmlns="6d93d202-47fc-4405-873a-cab67cc5f1b2" xsi:nil="true"/>
    <SourceTitle xmlns="6d93d202-47fc-4405-873a-cab67cc5f1b2">Thème noel - Ruban rouge</SourceTitle>
    <TemplateTemplateType xmlns="6d93d202-47fc-4405-873a-cab67cc5f1b2">PowerPoint 12 Default</TemplateTemplateType>
    <TimesCloned xmlns="6d93d202-47fc-4405-873a-cab67cc5f1b2" xsi:nil="true"/>
    <ClipArtFilename xmlns="6d93d202-47fc-4405-873a-cab67cc5f1b2" xsi:nil="true"/>
    <APDescription xmlns="6d93d202-47fc-4405-873a-cab67cc5f1b2" xsi:nil="true"/>
    <TPApplication xmlns="6d93d202-47fc-4405-873a-cab67cc5f1b2">PowerPoint</TPApplication>
    <CSXHash xmlns="6d93d202-47fc-4405-873a-cab67cc5f1b2">xExeQupsPiiPnF8OFz7k119kgP8=</CSXHash>
    <PrimaryImageGen xmlns="6d93d202-47fc-4405-873a-cab67cc5f1b2">true</PrimaryImageGen>
    <ContentItem xmlns="6d93d202-47fc-4405-873a-cab67cc5f1b2" xsi:nil="true"/>
    <IsDeleted xmlns="6d93d202-47fc-4405-873a-cab67cc5f1b2">false</IsDeleted>
    <ShowIn xmlns="6d93d202-47fc-4405-873a-cab67cc5f1b2">Show everywhere</ShowIn>
    <BugNumber xmlns="6d93d202-47fc-4405-873a-cab67cc5f1b2" xsi:nil="true"/>
    <LegacyData xmlns="6d93d202-47fc-4405-873a-cab67cc5f1b2">ListingID:;Manager:;BuildStatus:Publish Passed;MockupPath:</LegacyData>
    <TPLaunchHelpLink xmlns="6d93d202-47fc-4405-873a-cab67cc5f1b2" xsi:nil="true"/>
    <Milestone xmlns="6d93d202-47fc-4405-873a-cab67cc5f1b2" xsi:nil="true"/>
    <UANotes xmlns="6d93d202-47fc-4405-873a-cab67cc5f1b2" xsi:nil="true"/>
    <Description0 xmlns="64acb2c5-0a2b-4bda-bd34-58e36cbb80d2" xsi:nil="true"/>
    <IntlLangReviewer xmlns="6d93d202-47fc-4405-873a-cab67cc5f1b2" xsi:nil="true"/>
    <IntlLocPriority xmlns="6d93d202-47fc-4405-873a-cab67cc5f1b2" xsi:nil="true"/>
    <OpenTemplate xmlns="6d93d202-47fc-4405-873a-cab67cc5f1b2">true</OpenTemplate>
    <Provider xmlns="6d93d202-47fc-4405-873a-cab67cc5f1b2" xsi:nil="true"/>
    <CSXSubmissionDate xmlns="6d93d202-47fc-4405-873a-cab67cc5f1b2">2009-10-10T07:00:00+00:00</CSXSubmissionDate>
    <TPClientViewer xmlns="6d93d202-47fc-4405-873a-cab67cc5f1b2" xsi:nil="true"/>
    <DSATActionTaken xmlns="6d93d202-47fc-4405-873a-cab67cc5f1b2" xsi:nil="true"/>
    <APEditor xmlns="6d93d202-47fc-4405-873a-cab67cc5f1b2">
      <UserInfo>
        <DisplayName>_o14migrate</DisplayName>
        <AccountId>266</AccountId>
        <AccountType/>
      </UserInfo>
    </APEditor>
    <TPInstallLocation xmlns="6d93d202-47fc-4405-873a-cab67cc5f1b2">{My Templates}</TPInstallLocation>
    <OutputCachingOn xmlns="6d93d202-47fc-4405-873a-cab67cc5f1b2">false</OutputCachingOn>
    <ParentAssetId xmlns="6d93d202-47fc-4405-873a-cab67cc5f1b2" xsi:nil="true"/>
    <LocManualTestRequired xmlns="6d93d202-47fc-4405-873a-cab67cc5f1b2">false</LocManualTestRequired>
    <LocalizationTagsTaxHTField0 xmlns="6d93d202-47fc-4405-873a-cab67cc5f1b2">
      <Terms xmlns="http://schemas.microsoft.com/office/infopath/2007/PartnerControls"/>
    </LocalizationTagsTaxHTField0>
    <CampaignTagsTaxHTField0 xmlns="6d93d202-47fc-4405-873a-cab67cc5f1b2">
      <Terms xmlns="http://schemas.microsoft.com/office/infopath/2007/PartnerControls"/>
    </CampaignTagsTaxHTField0>
    <LocLastLocAttemptVersionLookup xmlns="6d93d202-47fc-4405-873a-cab67cc5f1b2">169723</LocLastLocAttemptVersionLookup>
    <InternalTagsTaxHTField0 xmlns="6d93d202-47fc-4405-873a-cab67cc5f1b2">
      <Terms xmlns="http://schemas.microsoft.com/office/infopath/2007/PartnerControls"/>
    </InternalTagsTaxHTField0>
    <LocRecommendedHandoff xmlns="6d93d202-47fc-4405-873a-cab67cc5f1b2" xsi:nil="true"/>
    <BlockPublish xmlns="6d93d202-47fc-4405-873a-cab67cc5f1b2">false</BlockPublish>
    <LocComments xmlns="6d93d202-47fc-4405-873a-cab67cc5f1b2" xsi:nil="true"/>
    <TaxCatchAll xmlns="6d93d202-47fc-4405-873a-cab67cc5f1b2"/>
    <OriginalRelease xmlns="6d93d202-47fc-4405-873a-cab67cc5f1b2">14</OriginalRelease>
    <RecommendationsModifier xmlns="6d93d202-47fc-4405-873a-cab67cc5f1b2" xsi:nil="true"/>
    <ScenarioTagsTaxHTField0 xmlns="6d93d202-47fc-4405-873a-cab67cc5f1b2">
      <Terms xmlns="http://schemas.microsoft.com/office/infopath/2007/PartnerControls"/>
    </ScenarioTagsTaxHTField0>
    <FeatureTagsTaxHTField0 xmlns="6d93d202-47fc-4405-873a-cab67cc5f1b2">
      <Terms xmlns="http://schemas.microsoft.com/office/infopath/2007/PartnerControls"/>
    </FeatureTagsTaxHTField0>
    <LocMarketGroupTiers2 xmlns="6d93d202-47fc-4405-873a-cab67cc5f1b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9924D1ECC420D47A2456556BC94F7370400BDF4491DEA4973499845289601F88B9F" ma:contentTypeVersion="55" ma:contentTypeDescription="Create a new document." ma:contentTypeScope="" ma:versionID="41eb558a2b826e6e4f9defd990175bec">
  <xsd:schema xmlns:xsd="http://www.w3.org/2001/XMLSchema" xmlns:xs="http://www.w3.org/2001/XMLSchema" xmlns:p="http://schemas.microsoft.com/office/2006/metadata/properties" xmlns:ns2="6d93d202-47fc-4405-873a-cab67cc5f1b2" xmlns:ns3="64acb2c5-0a2b-4bda-bd34-58e36cbb80d2" targetNamespace="http://schemas.microsoft.com/office/2006/metadata/properties" ma:root="true" ma:fieldsID="19deea0185cf7bc57eee9b90b1ba2ace" ns2:_="" ns3:_="">
    <xsd:import namespace="6d93d202-47fc-4405-873a-cab67cc5f1b2"/>
    <xsd:import namespace="64acb2c5-0a2b-4bda-bd34-58e36cbb80d2"/>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3d202-47fc-4405-873a-cab67cc5f1b2"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dc79c007-7f28-4db9-9ba1-525d19a3279b}"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0C6DD30-196A-4C6B-B1BF-A43F3B8ACD4F}" ma:internalName="CSXSubmissionMarket" ma:readOnly="false" ma:showField="MarketName" ma:web="6d93d202-47fc-4405-873a-cab67cc5f1b2">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bb16b974-ed24-4278-8820-8e232d38904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7E2D4CA2-442A-4FDA-AA57-71B8C7B2C53C}" ma:internalName="InProjectListLookup" ma:readOnly="true" ma:showField="InProjectLis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fd9a49dc-3dbf-4047-b62d-1d587abe7b40}"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7E2D4CA2-442A-4FDA-AA57-71B8C7B2C53C}" ma:internalName="LastCompleteVersionLookup" ma:readOnly="true" ma:showField="LastComplete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7E2D4CA2-442A-4FDA-AA57-71B8C7B2C53C}" ma:internalName="LastPreviewErrorLookup" ma:readOnly="true" ma:showField="LastPreview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7E2D4CA2-442A-4FDA-AA57-71B8C7B2C53C}" ma:internalName="LastPreviewResultLookup" ma:readOnly="true" ma:showField="LastPreview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7E2D4CA2-442A-4FDA-AA57-71B8C7B2C53C}" ma:internalName="LastPreviewAttemptDateLookup" ma:readOnly="true" ma:showField="LastPreview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7E2D4CA2-442A-4FDA-AA57-71B8C7B2C53C}" ma:internalName="LastPreviewedByLookup" ma:readOnly="true" ma:showField="LastPreview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7E2D4CA2-442A-4FDA-AA57-71B8C7B2C53C}" ma:internalName="LastPreviewTimeLookup" ma:readOnly="true" ma:showField="LastPreview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7E2D4CA2-442A-4FDA-AA57-71B8C7B2C53C}" ma:internalName="LastPreviewVersionLookup" ma:readOnly="true" ma:showField="LastPreview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7E2D4CA2-442A-4FDA-AA57-71B8C7B2C53C}" ma:internalName="LastPublishErrorLookup" ma:readOnly="true" ma:showField="LastPublish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7E2D4CA2-442A-4FDA-AA57-71B8C7B2C53C}" ma:internalName="LastPublishResultLookup" ma:readOnly="true" ma:showField="LastPublish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7E2D4CA2-442A-4FDA-AA57-71B8C7B2C53C}" ma:internalName="LastPublishAttemptDateLookup" ma:readOnly="true" ma:showField="LastPublish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7E2D4CA2-442A-4FDA-AA57-71B8C7B2C53C}" ma:internalName="LastPublishedByLookup" ma:readOnly="true" ma:showField="LastPublish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7E2D4CA2-442A-4FDA-AA57-71B8C7B2C53C}" ma:internalName="LastPublishTimeLookup" ma:readOnly="true" ma:showField="LastPublish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7E2D4CA2-442A-4FDA-AA57-71B8C7B2C53C}" ma:internalName="LastPublishVersionLookup" ma:readOnly="true" ma:showField="LastPublish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4CDE398E-75A7-4993-8C61-2BFD31F64754}" ma:internalName="LocLastLocAttemptVersionLookup" ma:readOnly="false" ma:showField="LastLocAttemptVersion" ma:web="6d93d202-47fc-4405-873a-cab67cc5f1b2">
      <xsd:simpleType>
        <xsd:restriction base="dms:Lookup"/>
      </xsd:simpleType>
    </xsd:element>
    <xsd:element name="LocLastLocAttemptVersionTypeLookup" ma:index="72" nillable="true" ma:displayName="Loc Last Loc Attempt Version Type" ma:default="" ma:list="{4CDE398E-75A7-4993-8C61-2BFD31F64754}" ma:internalName="LocLastLocAttemptVersionTypeLookup" ma:readOnly="true" ma:showField="LastLocAttemptVersionType" ma:web="6d93d202-47fc-4405-873a-cab67cc5f1b2">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4CDE398E-75A7-4993-8C61-2BFD31F64754}" ma:internalName="LocNewPublishedVersionLookup" ma:readOnly="true" ma:showField="NewPublishedVersion" ma:web="6d93d202-47fc-4405-873a-cab67cc5f1b2">
      <xsd:simpleType>
        <xsd:restriction base="dms:Lookup"/>
      </xsd:simpleType>
    </xsd:element>
    <xsd:element name="LocOverallHandbackStatusLookup" ma:index="76" nillable="true" ma:displayName="Loc Overall Handback Status" ma:default="" ma:list="{4CDE398E-75A7-4993-8C61-2BFD31F64754}" ma:internalName="LocOverallHandbackStatusLookup" ma:readOnly="true" ma:showField="OverallHandbackStatus" ma:web="6d93d202-47fc-4405-873a-cab67cc5f1b2">
      <xsd:simpleType>
        <xsd:restriction base="dms:Lookup"/>
      </xsd:simpleType>
    </xsd:element>
    <xsd:element name="LocOverallLocStatusLookup" ma:index="77" nillable="true" ma:displayName="Loc Overall Localize Status" ma:default="" ma:list="{4CDE398E-75A7-4993-8C61-2BFD31F64754}" ma:internalName="LocOverallLocStatusLookup" ma:readOnly="true" ma:showField="OverallLocStatus" ma:web="6d93d202-47fc-4405-873a-cab67cc5f1b2">
      <xsd:simpleType>
        <xsd:restriction base="dms:Lookup"/>
      </xsd:simpleType>
    </xsd:element>
    <xsd:element name="LocOverallPreviewStatusLookup" ma:index="78" nillable="true" ma:displayName="Loc Overall Preview Status" ma:default="" ma:list="{4CDE398E-75A7-4993-8C61-2BFD31F64754}" ma:internalName="LocOverallPreviewStatusLookup" ma:readOnly="true" ma:showField="OverallPreviewStatus" ma:web="6d93d202-47fc-4405-873a-cab67cc5f1b2">
      <xsd:simpleType>
        <xsd:restriction base="dms:Lookup"/>
      </xsd:simpleType>
    </xsd:element>
    <xsd:element name="LocOverallPublishStatusLookup" ma:index="79" nillable="true" ma:displayName="Loc Overall Publish Status" ma:default="" ma:list="{4CDE398E-75A7-4993-8C61-2BFD31F64754}" ma:internalName="LocOverallPublishStatusLookup" ma:readOnly="true" ma:showField="OverallPublishStatus" ma:web="6d93d202-47fc-4405-873a-cab67cc5f1b2">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4CDE398E-75A7-4993-8C61-2BFD31F64754}" ma:internalName="LocProcessedForHandoffsLookup" ma:readOnly="true" ma:showField="ProcessedForHandoffs" ma:web="6d93d202-47fc-4405-873a-cab67cc5f1b2">
      <xsd:simpleType>
        <xsd:restriction base="dms:Lookup"/>
      </xsd:simpleType>
    </xsd:element>
    <xsd:element name="LocProcessedForMarketsLookup" ma:index="82" nillable="true" ma:displayName="Loc Processed For Markets" ma:default="" ma:list="{4CDE398E-75A7-4993-8C61-2BFD31F64754}" ma:internalName="LocProcessedForMarketsLookup" ma:readOnly="true" ma:showField="ProcessedForMarkets" ma:web="6d93d202-47fc-4405-873a-cab67cc5f1b2">
      <xsd:simpleType>
        <xsd:restriction base="dms:Lookup"/>
      </xsd:simpleType>
    </xsd:element>
    <xsd:element name="LocPublishedDependentAssetsLookup" ma:index="83" nillable="true" ma:displayName="Loc Published Dependent Assets" ma:default="" ma:list="{4CDE398E-75A7-4993-8C61-2BFD31F64754}" ma:internalName="LocPublishedDependentAssetsLookup" ma:readOnly="true" ma:showField="PublishedDependentAssets" ma:web="6d93d202-47fc-4405-873a-cab67cc5f1b2">
      <xsd:simpleType>
        <xsd:restriction base="dms:Lookup"/>
      </xsd:simpleType>
    </xsd:element>
    <xsd:element name="LocPublishedLinkedAssetsLookup" ma:index="84" nillable="true" ma:displayName="Loc Published Linked Assets" ma:default="" ma:list="{4CDE398E-75A7-4993-8C61-2BFD31F64754}" ma:internalName="LocPublishedLinkedAssetsLookup" ma:readOnly="true" ma:showField="PublishedLinkedAssets" ma:web="6d93d202-47fc-4405-873a-cab67cc5f1b2">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db560eb5-700a-4f94-8fda-b57de4261f12}"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0C6DD30-196A-4C6B-B1BF-A43F3B8ACD4F}" ma:internalName="Markets" ma:readOnly="false" ma:showField="MarketNa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7E2D4CA2-442A-4FDA-AA57-71B8C7B2C53C}" ma:internalName="NumOfRatingsLookup" ma:readOnly="true" ma:showField="NumOfRating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7E2D4CA2-442A-4FDA-AA57-71B8C7B2C53C}" ma:internalName="PublishStatusLookup" ma:readOnly="false" ma:showField="PublishStatu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e3f7319-fb8f-4449-8902-000ab73a8566}"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11d213f5-ec09-44b6-a8be-9da225be7a8d}" ma:internalName="TaxCatchAll" ma:showField="CatchAllData"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11d213f5-ec09-44b6-a8be-9da225be7a8d}" ma:internalName="TaxCatchAllLabel" ma:readOnly="true" ma:showField="CatchAllDataLabel"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4acb2c5-0a2b-4bda-bd34-58e36cbb80d2"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61C676-3873-4FB6-B1BB-E7EF12F691DD}">
  <ds:schemaRefs>
    <ds:schemaRef ds:uri="http://schemas.microsoft.com/sharepoint/v3/contenttype/forms"/>
  </ds:schemaRefs>
</ds:datastoreItem>
</file>

<file path=customXml/itemProps2.xml><?xml version="1.0" encoding="utf-8"?>
<ds:datastoreItem xmlns:ds="http://schemas.openxmlformats.org/officeDocument/2006/customXml" ds:itemID="{AA4F7BF7-E9B2-4E6F-9FBF-25B6E06F40AC}">
  <ds:schemaRefs>
    <ds:schemaRef ds:uri="http://schemas.microsoft.com/office/2006/metadata/properties"/>
    <ds:schemaRef ds:uri="http://schemas.microsoft.com/office/infopath/2007/PartnerControls"/>
    <ds:schemaRef ds:uri="6d93d202-47fc-4405-873a-cab67cc5f1b2"/>
    <ds:schemaRef ds:uri="64acb2c5-0a2b-4bda-bd34-58e36cbb80d2"/>
  </ds:schemaRefs>
</ds:datastoreItem>
</file>

<file path=customXml/itemProps3.xml><?xml version="1.0" encoding="utf-8"?>
<ds:datastoreItem xmlns:ds="http://schemas.openxmlformats.org/officeDocument/2006/customXml" ds:itemID="{DF5DFDBE-B602-43DB-A507-4199FEC158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3d202-47fc-4405-873a-cab67cc5f1b2"/>
    <ds:schemaRef ds:uri="64acb2c5-0a2b-4bda-bd34-58e36cbb80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Thème noel - Ruban rouge</Template>
  <TotalTime>625</TotalTime>
  <Words>7745</Words>
  <Application>Microsoft Office PowerPoint</Application>
  <PresentationFormat>Affichage à l'écran (4:3)</PresentationFormat>
  <Paragraphs>712</Paragraphs>
  <Slides>82</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82</vt:i4>
      </vt:variant>
    </vt:vector>
  </HeadingPairs>
  <TitlesOfParts>
    <vt:vector size="85" baseType="lpstr">
      <vt:lpstr>Arial</vt:lpstr>
      <vt:lpstr>Calibri</vt:lpstr>
      <vt:lpstr>Thème Office</vt:lpstr>
      <vt:lpstr>Les verriers de Noël Fabian Grégoire © L’école des Loisirs, collection Archimède, 2012</vt:lpstr>
      <vt:lpstr>Gagne ton chapitre ! </vt:lpstr>
      <vt:lpstr>Les verriers de Noël 1</vt:lpstr>
      <vt:lpstr>Les verriers de Noël 1</vt:lpstr>
      <vt:lpstr>Les verriers de Noël 1</vt:lpstr>
      <vt:lpstr>Les verriers de Noël 1</vt:lpstr>
      <vt:lpstr>Les verriers de Noël 2</vt:lpstr>
      <vt:lpstr>Les verriers de Noël 2</vt:lpstr>
      <vt:lpstr>Les verriers de Noël 2</vt:lpstr>
      <vt:lpstr>Les verriers de Noël 2</vt:lpstr>
      <vt:lpstr>Les verriers de Noël 3</vt:lpstr>
      <vt:lpstr>Les verriers de Noël 3</vt:lpstr>
      <vt:lpstr>Les verriers de Noël 3</vt:lpstr>
      <vt:lpstr>Les verriers de Noël 3</vt:lpstr>
      <vt:lpstr>Les verriers de Noël 4</vt:lpstr>
      <vt:lpstr>Les verriers de Noël 4</vt:lpstr>
      <vt:lpstr>Les verriers de Noël 4</vt:lpstr>
      <vt:lpstr>Les verriers de Noël 4</vt:lpstr>
      <vt:lpstr>Les verriers de Noël 5</vt:lpstr>
      <vt:lpstr>Les verriers de Noël 5</vt:lpstr>
      <vt:lpstr>Les verriers de Noël 5</vt:lpstr>
      <vt:lpstr>Les verriers de Noël 5</vt:lpstr>
      <vt:lpstr>Les verriers de Noël 6</vt:lpstr>
      <vt:lpstr>Les verriers de Noël 6</vt:lpstr>
      <vt:lpstr>Les verriers de Noël 6</vt:lpstr>
      <vt:lpstr>Les verriers de Noël 6</vt:lpstr>
      <vt:lpstr>Les verriers de Noël 7</vt:lpstr>
      <vt:lpstr>Les verriers de Noël 7</vt:lpstr>
      <vt:lpstr>Les verriers de Noël 7</vt:lpstr>
      <vt:lpstr>Les verriers de Noël 7</vt:lpstr>
      <vt:lpstr>Les verriers de Noël 8</vt:lpstr>
      <vt:lpstr>Les verriers de Noël 8</vt:lpstr>
      <vt:lpstr>Les verriers de Noël 8</vt:lpstr>
      <vt:lpstr>Les verriers de Noël 8</vt:lpstr>
      <vt:lpstr>Les verriers de Noël 9</vt:lpstr>
      <vt:lpstr>Les verriers de Noël 9</vt:lpstr>
      <vt:lpstr>Les verriers de Noël 9</vt:lpstr>
      <vt:lpstr>Les verriers de Noël 9</vt:lpstr>
      <vt:lpstr>Les verriers de Noël 10</vt:lpstr>
      <vt:lpstr>Les verriers de Noël 10</vt:lpstr>
      <vt:lpstr>Les verriers de Noël 10</vt:lpstr>
      <vt:lpstr>Les verriers de Noël 10</vt:lpstr>
      <vt:lpstr>Les verriers de Noël 11</vt:lpstr>
      <vt:lpstr>Les verriers de Noël 11</vt:lpstr>
      <vt:lpstr>Les verriers de Noël 11</vt:lpstr>
      <vt:lpstr>Les verriers de Noël 11</vt:lpstr>
      <vt:lpstr>Les verriers de Noël 12</vt:lpstr>
      <vt:lpstr>Les verriers de Noël 12</vt:lpstr>
      <vt:lpstr>Les verriers de Noël 12</vt:lpstr>
      <vt:lpstr>Les verriers de Noël 12</vt:lpstr>
      <vt:lpstr>Les verriers de Noël 13</vt:lpstr>
      <vt:lpstr>Les verriers de Noël 13</vt:lpstr>
      <vt:lpstr>Les verriers de Noël 13</vt:lpstr>
      <vt:lpstr>Les verriers de Noël 13</vt:lpstr>
      <vt:lpstr>Les verriers de Noël 14</vt:lpstr>
      <vt:lpstr>Les verriers de Noël 14</vt:lpstr>
      <vt:lpstr>Les verriers de Noël 14</vt:lpstr>
      <vt:lpstr>Les verriers de Noël 14</vt:lpstr>
      <vt:lpstr>Les verriers de Noël 15</vt:lpstr>
      <vt:lpstr>Les verriers de Noël 15</vt:lpstr>
      <vt:lpstr>Les verriers de Noël 15</vt:lpstr>
      <vt:lpstr>Les verriers de Noël 15</vt:lpstr>
      <vt:lpstr>Les verriers de Noël 16</vt:lpstr>
      <vt:lpstr>Les verriers de Noël 16</vt:lpstr>
      <vt:lpstr>Les verriers de Noël 16</vt:lpstr>
      <vt:lpstr>Les verriers de Noël 16</vt:lpstr>
      <vt:lpstr>Les verriers de Noël 17</vt:lpstr>
      <vt:lpstr>Les verriers de Noël 17</vt:lpstr>
      <vt:lpstr>Les verriers de Noël 17</vt:lpstr>
      <vt:lpstr>Les verriers de Noël 17</vt:lpstr>
      <vt:lpstr>Les verriers de Noël 18</vt:lpstr>
      <vt:lpstr>Les verriers de Noël 18</vt:lpstr>
      <vt:lpstr>Les verriers de Noël 18</vt:lpstr>
      <vt:lpstr>Les verriers de Noël 18</vt:lpstr>
      <vt:lpstr>Les verriers de Noël 19</vt:lpstr>
      <vt:lpstr>Les verriers de Noël 19</vt:lpstr>
      <vt:lpstr>Les verriers de Noël 19</vt:lpstr>
      <vt:lpstr>Les verriers de Noël 19</vt:lpstr>
      <vt:lpstr>Les verriers de Noël 20</vt:lpstr>
      <vt:lpstr>Les verriers de Noël 20</vt:lpstr>
      <vt:lpstr>Les verriers de Noël 20</vt:lpstr>
      <vt:lpstr>Les verriers de Noël 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verriers de Noël CM2</dc:title>
  <dc:creator>Emilie Pinel</dc:creator>
  <cp:lastModifiedBy>MH</cp:lastModifiedBy>
  <cp:revision>60</cp:revision>
  <dcterms:created xsi:type="dcterms:W3CDTF">2020-10-20T13:47:13Z</dcterms:created>
  <dcterms:modified xsi:type="dcterms:W3CDTF">2020-11-29T16:15:07Z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0x01010069924D1ECC420D47A2456556BC94F7370400BDF4491DEA4973499845289601F88B9F</vt:lpwstr>
  </property>
  <property fmtid="{D5CDD505-2E9C-101B-9397-08002B2CF9AE}" pid="3" name="Applications">
    <vt:lpwstr>53;#PowerPoint 12</vt:lpwstr>
  </property>
  <property fmtid="{D5CDD505-2E9C-101B-9397-08002B2CF9AE}" pid="4" name="Order">
    <vt:r8>8629000</vt:r8>
  </property>
  <property fmtid="{D5CDD505-2E9C-101B-9397-08002B2CF9AE}" pid="5" name="APTrustLevel">
    <vt:r8>3</vt:r8>
  </property>
</Properties>
</file>